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4" r:id="rId7"/>
    <p:sldId id="261" r:id="rId8"/>
    <p:sldId id="262"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495B8"/>
    <a:srgbClr val="E42E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 Id="rId2" Type="http://schemas.openxmlformats.org/officeDocument/2006/relationships/image" Target="../media/image2.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476D39-4864-A64D-BB71-4CFA1C7017ED}" type="datetimeFigureOut">
              <a:rPr lang="en-US" smtClean="0"/>
              <a:pPr/>
              <a:t>3/7/13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76D39-4864-A64D-BB71-4CFA1C7017ED}" type="datetimeFigureOut">
              <a:rPr lang="en-US" smtClean="0"/>
              <a:pPr/>
              <a:t>3/7/13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76D39-4864-A64D-BB71-4CFA1C7017ED}" type="datetimeFigureOut">
              <a:rPr lang="en-US" smtClean="0"/>
              <a:pPr/>
              <a:t>3/7/13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76D39-4864-A64D-BB71-4CFA1C7017ED}" type="datetimeFigureOut">
              <a:rPr lang="en-US" smtClean="0"/>
              <a:pPr/>
              <a:t>3/7/13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6D39-4864-A64D-BB71-4CFA1C7017ED}" type="datetimeFigureOut">
              <a:rPr lang="en-US" smtClean="0"/>
              <a:pPr/>
              <a:t>3/7/13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476D39-4864-A64D-BB71-4CFA1C7017ED}" type="datetimeFigureOut">
              <a:rPr lang="en-US" smtClean="0"/>
              <a:pPr/>
              <a:t>3/7/13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476D39-4864-A64D-BB71-4CFA1C7017ED}" type="datetimeFigureOut">
              <a:rPr lang="en-US" smtClean="0"/>
              <a:pPr/>
              <a:t>3/7/13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476D39-4864-A64D-BB71-4CFA1C7017ED}" type="datetimeFigureOut">
              <a:rPr lang="en-US" smtClean="0"/>
              <a:pPr/>
              <a:t>3/7/13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76D39-4864-A64D-BB71-4CFA1C7017ED}" type="datetimeFigureOut">
              <a:rPr lang="en-US" smtClean="0"/>
              <a:pPr/>
              <a:t>3/7/13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76D39-4864-A64D-BB71-4CFA1C7017ED}" type="datetimeFigureOut">
              <a:rPr lang="en-US" smtClean="0"/>
              <a:pPr/>
              <a:t>3/7/13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76D39-4864-A64D-BB71-4CFA1C7017ED}" type="datetimeFigureOut">
              <a:rPr lang="en-US" smtClean="0"/>
              <a:pPr/>
              <a:t>3/7/13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575FB-4735-C049-9AEA-FA710729E3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76D39-4864-A64D-BB71-4CFA1C7017ED}" type="datetimeFigureOut">
              <a:rPr lang="en-US" smtClean="0"/>
              <a:pPr/>
              <a:t>3/7/13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575FB-4735-C049-9AEA-FA710729E3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Macintosh%20HD:Users:writingtutor:Desktop:KRISTINA%20Y%3E:HANDOUTS%20by%20KY:SCHOLARSHIP%20ESSAY%20HANDOUT.doc!OLE_LINK1" TargetMode="External"/><Relationship Id="rId4" Type="http://schemas.openxmlformats.org/officeDocument/2006/relationships/oleObject" Target="Macintosh%20HD:Users:writingtutor:Desktop:KRISTINA%20Y%3E:HANDOUTS%20by%20KY:SCHOLARSHIP%20ESSAY%20HANDOUT.doc!OLE_LINK2" TargetMode="External"/><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hyperlink" Target="http://en.wikipedia.org/wiki/Student_financial_ai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AFSA" TargetMode="External"/><Relationship Id="rId4" Type="http://schemas.openxmlformats.org/officeDocument/2006/relationships/hyperlink" Target="http://en.wikipedia.org/wiki/Wikipedia:Citation_needed" TargetMode="External"/><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hyperlink" Target="http://www.ted.com/talks/terry_moore_how_to_tie_your_shoes.html" TargetMode="External"/><Relationship Id="rId5" Type="http://schemas.openxmlformats.org/officeDocument/2006/relationships/hyperlink" Target="http://www.ted.com/playlists/81/ted_in_3_minutes.html" TargetMode="External"/><Relationship Id="rId6" Type="http://schemas.openxmlformats.org/officeDocument/2006/relationships/oleObject" Target="???" TargetMode="External"/><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6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97090" y="2766334"/>
            <a:ext cx="6232196" cy="1338868"/>
          </a:xfrm>
        </p:spPr>
        <p:txBody>
          <a:bodyPr>
            <a:normAutofit fontScale="90000"/>
          </a:bodyPr>
          <a:lstStyle/>
          <a:p>
            <a:r>
              <a:rPr lang="en-US" b="1" dirty="0">
                <a:solidFill>
                  <a:srgbClr val="A495B8"/>
                </a:solidFill>
              </a:rPr>
              <a:t>TIPS ON SCHOLARSHIP ESSAY </a:t>
            </a:r>
            <a:r>
              <a:rPr lang="en-US" dirty="0"/>
              <a:t/>
            </a:r>
            <a:br>
              <a:rPr lang="en-US" dirty="0"/>
            </a:br>
            <a:endParaRPr lang="en-US" dirty="0"/>
          </a:p>
        </p:txBody>
      </p:sp>
      <p:sp>
        <p:nvSpPr>
          <p:cNvPr id="3" name="Subtitle 2"/>
          <p:cNvSpPr>
            <a:spLocks noGrp="1"/>
          </p:cNvSpPr>
          <p:nvPr>
            <p:ph type="subTitle" idx="1"/>
          </p:nvPr>
        </p:nvSpPr>
        <p:spPr>
          <a:xfrm>
            <a:off x="3524686" y="4105202"/>
            <a:ext cx="4247714" cy="1533598"/>
          </a:xfrm>
        </p:spPr>
        <p:txBody>
          <a:bodyPr/>
          <a:lstStyle/>
          <a:p>
            <a:r>
              <a:rPr lang="en-US" sz="2800" dirty="0" smtClean="0">
                <a:solidFill>
                  <a:schemeClr val="accent4">
                    <a:lumMod val="75000"/>
                  </a:schemeClr>
                </a:solidFill>
              </a:rPr>
              <a:t>By: Kristina </a:t>
            </a:r>
            <a:r>
              <a:rPr lang="en-US" sz="2800" dirty="0" err="1" smtClean="0">
                <a:solidFill>
                  <a:schemeClr val="accent4">
                    <a:lumMod val="75000"/>
                  </a:schemeClr>
                </a:solidFill>
              </a:rPr>
              <a:t>Yegoryan</a:t>
            </a:r>
            <a:endParaRPr lang="en-US" sz="2800" dirty="0" smtClean="0">
              <a:solidFill>
                <a:schemeClr val="accent4">
                  <a:lumMod val="75000"/>
                </a:schemeClr>
              </a:solidFill>
            </a:endParaRPr>
          </a:p>
          <a:p>
            <a:endParaRPr lang="en-US" dirty="0"/>
          </a:p>
        </p:txBody>
      </p:sp>
      <p:graphicFrame>
        <p:nvGraphicFramePr>
          <p:cNvPr id="3074" name="Object 2"/>
          <p:cNvGraphicFramePr>
            <a:graphicFrameLocks noChangeAspect="1"/>
          </p:cNvGraphicFramePr>
          <p:nvPr/>
        </p:nvGraphicFramePr>
        <p:xfrm>
          <a:off x="53313" y="3236693"/>
          <a:ext cx="2636574" cy="1825320"/>
        </p:xfrm>
        <a:graphic>
          <a:graphicData uri="http://schemas.openxmlformats.org/presentationml/2006/ole">
            <p:oleObj spid="_x0000_s3074" name="Document" r:id="rId3" imgW="1485900" imgH="1028700" progId="Word.Document.12">
              <p:link updateAutomatic="1"/>
            </p:oleObj>
          </a:graphicData>
        </a:graphic>
      </p:graphicFrame>
      <p:graphicFrame>
        <p:nvGraphicFramePr>
          <p:cNvPr id="3075" name="Object 3"/>
          <p:cNvGraphicFramePr>
            <a:graphicFrameLocks noChangeAspect="1"/>
          </p:cNvGraphicFramePr>
          <p:nvPr/>
        </p:nvGraphicFramePr>
        <p:xfrm>
          <a:off x="226445" y="575109"/>
          <a:ext cx="8457277" cy="1714899"/>
        </p:xfrm>
        <a:graphic>
          <a:graphicData uri="http://schemas.openxmlformats.org/presentationml/2006/ole">
            <p:oleObj spid="_x0000_s3075" name="Document" r:id="rId4" imgW="6362700" imgH="990600" progId="Word.Document.12">
              <p:link updateAutomatic="1"/>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36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is a Scholarship ?</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u="sng" dirty="0" smtClean="0">
                <a:solidFill>
                  <a:srgbClr val="0000FF"/>
                </a:solidFill>
              </a:rPr>
              <a:t>A </a:t>
            </a:r>
            <a:r>
              <a:rPr lang="en-US" b="1" u="sng" dirty="0">
                <a:solidFill>
                  <a:srgbClr val="0000FF"/>
                </a:solidFill>
              </a:rPr>
              <a:t>scholarship is an award of </a:t>
            </a:r>
            <a:r>
              <a:rPr lang="en-US" b="1" u="sng" dirty="0">
                <a:solidFill>
                  <a:srgbClr val="0000FF"/>
                </a:solidFill>
                <a:hlinkClick r:id="rId3"/>
              </a:rPr>
              <a:t>financial aid for a student to further their education.</a:t>
            </a:r>
            <a:r>
              <a:rPr lang="en-US" b="1" u="sng" dirty="0" smtClean="0">
                <a:solidFill>
                  <a:srgbClr val="0000FF"/>
                </a:solidFill>
                <a:hlinkClick r:id="rId3"/>
              </a:rPr>
              <a:t> </a:t>
            </a:r>
          </a:p>
          <a:p>
            <a:pPr>
              <a:buNone/>
            </a:pPr>
            <a:r>
              <a:rPr lang="en-US" b="1" u="sng" dirty="0" smtClean="0">
                <a:solidFill>
                  <a:srgbClr val="0000FF"/>
                </a:solidFill>
                <a:hlinkClick r:id="rId3"/>
              </a:rPr>
              <a:t>   </a:t>
            </a:r>
          </a:p>
          <a:p>
            <a:pPr>
              <a:buNone/>
            </a:pPr>
            <a:r>
              <a:rPr lang="en-US" b="1" u="sng" dirty="0" smtClean="0">
                <a:solidFill>
                  <a:srgbClr val="0000FF"/>
                </a:solidFill>
                <a:hlinkClick r:id="rId3"/>
              </a:rPr>
              <a:t>Scholarships </a:t>
            </a:r>
            <a:r>
              <a:rPr lang="en-US" b="1" u="sng" dirty="0">
                <a:solidFill>
                  <a:srgbClr val="0000FF"/>
                </a:solidFill>
                <a:hlinkClick r:id="rId3"/>
              </a:rPr>
              <a:t>are awarded on </a:t>
            </a:r>
            <a:r>
              <a:rPr lang="en-US" b="1" u="sng" dirty="0" smtClean="0">
                <a:solidFill>
                  <a:srgbClr val="0000FF"/>
                </a:solidFill>
                <a:hlinkClick r:id="rId3"/>
              </a:rPr>
              <a:t>various criteria</a:t>
            </a:r>
            <a:r>
              <a:rPr lang="en-US" b="1" u="sng" dirty="0">
                <a:solidFill>
                  <a:srgbClr val="0000FF"/>
                </a:solidFill>
                <a:hlinkClick r:id="rId3"/>
              </a:rPr>
              <a:t>, which usually reflect the values and purposes of the donor or founder of the award.</a:t>
            </a:r>
            <a:r>
              <a:rPr lang="en-US" b="1" u="sng" dirty="0" smtClean="0">
                <a:solidFill>
                  <a:srgbClr val="0000FF"/>
                </a:solidFill>
                <a:hlinkClick r:id="rId3"/>
              </a:rPr>
              <a:t> </a:t>
            </a:r>
          </a:p>
          <a:p>
            <a:pPr>
              <a:buNone/>
            </a:pPr>
            <a:endParaRPr lang="en-US" b="1" u="sng" dirty="0">
              <a:solidFill>
                <a:srgbClr val="0000FF"/>
              </a:solidFill>
              <a:hlinkClick r:id="rId3"/>
            </a:endParaRPr>
          </a:p>
          <a:p>
            <a:pPr>
              <a:buNone/>
            </a:pPr>
            <a:r>
              <a:rPr lang="en-US" b="1" u="sng" dirty="0" smtClean="0">
                <a:solidFill>
                  <a:srgbClr val="0000FF"/>
                </a:solidFill>
                <a:hlinkClick r:id="rId3"/>
              </a:rPr>
              <a:t>Scholarship </a:t>
            </a:r>
            <a:r>
              <a:rPr lang="en-US" b="1" u="sng" dirty="0">
                <a:solidFill>
                  <a:srgbClr val="0000FF"/>
                </a:solidFill>
                <a:hlinkClick r:id="rId3"/>
              </a:rPr>
              <a:t>money is not required to be repaid</a:t>
            </a:r>
            <a:endParaRPr lang="en-US" u="sng" dirty="0">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2ED2"/>
                </a:solidFill>
              </a:rPr>
              <a:t>The most common scholarships </a:t>
            </a:r>
            <a:endParaRPr lang="en-US" dirty="0">
              <a:solidFill>
                <a:srgbClr val="E42ED2"/>
              </a:solidFill>
            </a:endParaRPr>
          </a:p>
        </p:txBody>
      </p:sp>
      <p:sp>
        <p:nvSpPr>
          <p:cNvPr id="3" name="Content Placeholder 2"/>
          <p:cNvSpPr>
            <a:spLocks noGrp="1"/>
          </p:cNvSpPr>
          <p:nvPr>
            <p:ph idx="1"/>
          </p:nvPr>
        </p:nvSpPr>
        <p:spPr>
          <a:xfrm>
            <a:off x="336751" y="1250846"/>
            <a:ext cx="8350049" cy="5369012"/>
          </a:xfrm>
        </p:spPr>
        <p:txBody>
          <a:bodyPr>
            <a:noAutofit/>
          </a:bodyPr>
          <a:lstStyle/>
          <a:p>
            <a:pPr>
              <a:spcBef>
                <a:spcPts val="0"/>
              </a:spcBef>
            </a:pPr>
            <a:r>
              <a:rPr lang="en-US" sz="1200" b="1" dirty="0" smtClean="0">
                <a:solidFill>
                  <a:srgbClr val="0000FF"/>
                </a:solidFill>
                <a:latin typeface="Arial Black"/>
                <a:cs typeface="Arial Black"/>
              </a:rPr>
              <a:t>Merit-</a:t>
            </a:r>
            <a:r>
              <a:rPr lang="en-US" sz="1200" b="1" dirty="0">
                <a:solidFill>
                  <a:srgbClr val="0000FF"/>
                </a:solidFill>
                <a:latin typeface="Arial Black"/>
                <a:cs typeface="Arial Black"/>
              </a:rPr>
              <a:t>based:</a:t>
            </a:r>
            <a:r>
              <a:rPr lang="en-US" sz="1200" b="1" dirty="0" smtClean="0">
                <a:solidFill>
                  <a:srgbClr val="0000FF"/>
                </a:solidFill>
                <a:latin typeface="Arial Black"/>
                <a:cs typeface="Arial Black"/>
              </a:rPr>
              <a:t>  </a:t>
            </a:r>
            <a:r>
              <a:rPr lang="en-US" sz="1200" b="1" dirty="0" smtClean="0">
                <a:solidFill>
                  <a:srgbClr val="0000FF"/>
                </a:solidFill>
                <a:cs typeface="American Typewriter"/>
              </a:rPr>
              <a:t>These </a:t>
            </a:r>
            <a:r>
              <a:rPr lang="en-US" sz="1200" b="1" dirty="0">
                <a:solidFill>
                  <a:srgbClr val="0000FF"/>
                </a:solidFill>
                <a:cs typeface="American Typewriter"/>
              </a:rPr>
              <a:t>awards are based on a student's academic, artistic, athletic or other abilities, and often factor in an applicant's extracurricular activities and community service record. The most common merit-based scholarships, awarded by either private organizations or directly by a student's intended college, recognize academic achievement or high scores on standardized tests. Most such merit-based scholarships are paid directly by the institution the student attends, rather than issued directly to the </a:t>
            </a:r>
            <a:r>
              <a:rPr lang="en-US" sz="1200" b="1" dirty="0" smtClean="0">
                <a:solidFill>
                  <a:srgbClr val="0000FF"/>
                </a:solidFill>
                <a:cs typeface="American Typewriter"/>
              </a:rPr>
              <a:t>student.</a:t>
            </a:r>
          </a:p>
          <a:p>
            <a:pPr>
              <a:spcBef>
                <a:spcPts val="0"/>
              </a:spcBef>
            </a:pPr>
            <a:endParaRPr lang="en-US" sz="1200" b="1" dirty="0" smtClean="0">
              <a:solidFill>
                <a:srgbClr val="0000FF"/>
              </a:solidFill>
              <a:cs typeface="American Typewriter"/>
            </a:endParaRPr>
          </a:p>
          <a:p>
            <a:pPr>
              <a:spcBef>
                <a:spcPts val="0"/>
              </a:spcBef>
            </a:pPr>
            <a:r>
              <a:rPr lang="en-US" sz="1200" b="1" dirty="0" smtClean="0">
                <a:solidFill>
                  <a:srgbClr val="0000FF"/>
                </a:solidFill>
                <a:latin typeface="Arial Black"/>
                <a:cs typeface="Arial Black"/>
              </a:rPr>
              <a:t>Need</a:t>
            </a:r>
            <a:r>
              <a:rPr lang="en-US" sz="1200" b="1" dirty="0">
                <a:solidFill>
                  <a:srgbClr val="0000FF"/>
                </a:solidFill>
                <a:latin typeface="Arial Black"/>
                <a:cs typeface="Arial Black"/>
              </a:rPr>
              <a:t>-based:</a:t>
            </a:r>
            <a:r>
              <a:rPr lang="en-US" sz="1200" b="1" dirty="0" smtClean="0">
                <a:solidFill>
                  <a:srgbClr val="0000FF"/>
                </a:solidFill>
                <a:latin typeface="Arial Black"/>
                <a:cs typeface="Arial Black"/>
              </a:rPr>
              <a:t>  </a:t>
            </a:r>
            <a:r>
              <a:rPr lang="en-US" sz="1200" b="1" dirty="0" smtClean="0">
                <a:solidFill>
                  <a:srgbClr val="0000FF"/>
                </a:solidFill>
                <a:cs typeface="American Typewriter"/>
              </a:rPr>
              <a:t>In </a:t>
            </a:r>
            <a:r>
              <a:rPr lang="en-US" sz="1200" b="1" dirty="0">
                <a:solidFill>
                  <a:srgbClr val="0000FF"/>
                </a:solidFill>
                <a:cs typeface="American Typewriter"/>
              </a:rPr>
              <a:t>the United States, these awards are based on the </a:t>
            </a:r>
            <a:r>
              <a:rPr lang="en-US" sz="1200" b="1" dirty="0" smtClean="0">
                <a:solidFill>
                  <a:srgbClr val="0000FF"/>
                </a:solidFill>
                <a:cs typeface="American Typewriter"/>
              </a:rPr>
              <a:t>student’s </a:t>
            </a:r>
            <a:r>
              <a:rPr lang="en-US" sz="1200" b="1" dirty="0">
                <a:solidFill>
                  <a:srgbClr val="0000FF"/>
                </a:solidFill>
                <a:cs typeface="American Typewriter"/>
              </a:rPr>
              <a:t>and family's financial record and require applicants to fill out</a:t>
            </a:r>
            <a:r>
              <a:rPr lang="en-US" sz="1200" b="1" dirty="0" smtClean="0">
                <a:solidFill>
                  <a:srgbClr val="0000FF"/>
                </a:solidFill>
                <a:cs typeface="American Typewriter"/>
              </a:rPr>
              <a:t>  a </a:t>
            </a:r>
            <a:r>
              <a:rPr lang="en-US" sz="1200" b="1" dirty="0" smtClean="0">
                <a:solidFill>
                  <a:srgbClr val="0000FF"/>
                </a:solidFill>
                <a:cs typeface="American Typewriter"/>
                <a:hlinkClick r:id="rId3"/>
              </a:rPr>
              <a:t>Free </a:t>
            </a:r>
            <a:r>
              <a:rPr lang="en-US" sz="1200" b="1" dirty="0">
                <a:solidFill>
                  <a:srgbClr val="0000FF"/>
                </a:solidFill>
                <a:cs typeface="American Typewriter"/>
                <a:hlinkClick r:id="rId3"/>
              </a:rPr>
              <a:t>Application for Federal Student Aid (FAFSA) to qualify if the scholarship is a federal award.</a:t>
            </a:r>
            <a:r>
              <a:rPr lang="en-US" sz="1200" b="1" dirty="0" smtClean="0">
                <a:solidFill>
                  <a:srgbClr val="0000FF"/>
                </a:solidFill>
                <a:cs typeface="American Typewriter"/>
                <a:hlinkClick r:id="rId3"/>
              </a:rPr>
              <a:t> </a:t>
            </a:r>
          </a:p>
          <a:p>
            <a:pPr>
              <a:spcBef>
                <a:spcPts val="0"/>
              </a:spcBef>
              <a:buNone/>
            </a:pPr>
            <a:endParaRPr lang="en-US" sz="1200" b="1" dirty="0" smtClean="0">
              <a:solidFill>
                <a:srgbClr val="0000FF"/>
              </a:solidFill>
              <a:cs typeface="American Typewriter"/>
              <a:hlinkClick r:id="rId3"/>
            </a:endParaRPr>
          </a:p>
          <a:p>
            <a:pPr>
              <a:spcBef>
                <a:spcPts val="0"/>
              </a:spcBef>
            </a:pPr>
            <a:r>
              <a:rPr lang="en-US" sz="1200" b="1" dirty="0" smtClean="0">
                <a:solidFill>
                  <a:srgbClr val="E42ED2"/>
                </a:solidFill>
                <a:latin typeface="Arial Black"/>
                <a:cs typeface="Arial Black"/>
                <a:hlinkClick r:id="rId3"/>
              </a:rPr>
              <a:t>Private </a:t>
            </a:r>
            <a:r>
              <a:rPr lang="en-US" sz="1200" b="1" dirty="0">
                <a:solidFill>
                  <a:srgbClr val="E42ED2"/>
                </a:solidFill>
                <a:latin typeface="Arial Black"/>
                <a:cs typeface="Arial Black"/>
                <a:hlinkClick r:id="rId3"/>
              </a:rPr>
              <a:t>need-</a:t>
            </a:r>
            <a:r>
              <a:rPr lang="en-US" sz="1200" b="1" dirty="0" smtClean="0">
                <a:solidFill>
                  <a:srgbClr val="E42ED2"/>
                </a:solidFill>
                <a:latin typeface="Arial Black"/>
                <a:cs typeface="Arial Black"/>
                <a:hlinkClick r:id="rId3"/>
              </a:rPr>
              <a:t>based:  </a:t>
            </a:r>
            <a:r>
              <a:rPr lang="en-US" sz="1200" b="1" dirty="0" smtClean="0">
                <a:solidFill>
                  <a:srgbClr val="0000FF"/>
                </a:solidFill>
                <a:cs typeface="American Typewriter"/>
                <a:hlinkClick r:id="rId3"/>
              </a:rPr>
              <a:t>Scholarships </a:t>
            </a:r>
            <a:r>
              <a:rPr lang="en-US" sz="1200" b="1" dirty="0">
                <a:solidFill>
                  <a:srgbClr val="0000FF"/>
                </a:solidFill>
                <a:cs typeface="American Typewriter"/>
                <a:hlinkClick r:id="rId3"/>
              </a:rPr>
              <a:t>also often require the results of a FAFSA, which calculates a student's financial need through </a:t>
            </a:r>
            <a:r>
              <a:rPr lang="en-US" sz="1200" b="1" dirty="0" smtClean="0">
                <a:solidFill>
                  <a:srgbClr val="0000FF"/>
                </a:solidFill>
                <a:cs typeface="American Typewriter"/>
                <a:hlinkClick r:id="rId3"/>
              </a:rPr>
              <a:t>a formula </a:t>
            </a:r>
            <a:r>
              <a:rPr lang="en-US" sz="1200" b="1" dirty="0">
                <a:solidFill>
                  <a:srgbClr val="0000FF"/>
                </a:solidFill>
                <a:cs typeface="American Typewriter"/>
                <a:hlinkClick r:id="rId3"/>
              </a:rPr>
              <a:t>that looks at the expected family contribution and cost of attendance at the intended college.</a:t>
            </a:r>
            <a:r>
              <a:rPr lang="en-US" sz="1200" b="1" dirty="0" smtClean="0">
                <a:solidFill>
                  <a:srgbClr val="0000FF"/>
                </a:solidFill>
                <a:cs typeface="American Typewriter"/>
                <a:hlinkClick r:id="rId3"/>
              </a:rPr>
              <a:t>[</a:t>
            </a:r>
          </a:p>
          <a:p>
            <a:pPr>
              <a:spcBef>
                <a:spcPts val="0"/>
              </a:spcBef>
            </a:pPr>
            <a:endParaRPr lang="en-US" sz="1200" b="1" dirty="0" smtClean="0">
              <a:solidFill>
                <a:srgbClr val="0000FF"/>
              </a:solidFill>
              <a:cs typeface="American Typewriter"/>
              <a:hlinkClick r:id="rId3"/>
            </a:endParaRPr>
          </a:p>
          <a:p>
            <a:pPr>
              <a:spcBef>
                <a:spcPts val="0"/>
              </a:spcBef>
            </a:pPr>
            <a:endParaRPr lang="en-US" sz="1200" b="1" dirty="0" smtClean="0">
              <a:solidFill>
                <a:srgbClr val="0000FF"/>
              </a:solidFill>
              <a:cs typeface="American Typewriter"/>
              <a:hlinkClick r:id="rId3"/>
            </a:endParaRPr>
          </a:p>
          <a:p>
            <a:pPr>
              <a:spcBef>
                <a:spcPts val="0"/>
              </a:spcBef>
            </a:pPr>
            <a:r>
              <a:rPr lang="en-US" sz="1200" b="1" dirty="0">
                <a:solidFill>
                  <a:srgbClr val="E42ED2"/>
                </a:solidFill>
                <a:latin typeface="Arial Black"/>
                <a:cs typeface="Arial Black"/>
                <a:hlinkClick r:id="rId3"/>
              </a:rPr>
              <a:t>Student-specific:</a:t>
            </a:r>
            <a:r>
              <a:rPr lang="en-US" sz="1200" b="1" dirty="0" smtClean="0">
                <a:solidFill>
                  <a:srgbClr val="E42ED2"/>
                </a:solidFill>
                <a:latin typeface="Arial Black"/>
                <a:cs typeface="Arial Black"/>
                <a:hlinkClick r:id="rId3"/>
              </a:rPr>
              <a:t> </a:t>
            </a:r>
            <a:r>
              <a:rPr lang="en-US" sz="1200" b="1" dirty="0" smtClean="0">
                <a:solidFill>
                  <a:srgbClr val="0000FF"/>
                </a:solidFill>
                <a:cs typeface="American Typewriter"/>
                <a:hlinkClick r:id="rId3"/>
              </a:rPr>
              <a:t>These </a:t>
            </a:r>
            <a:r>
              <a:rPr lang="en-US" sz="1200" b="1" dirty="0">
                <a:solidFill>
                  <a:srgbClr val="0000FF"/>
                </a:solidFill>
                <a:cs typeface="American Typewriter"/>
                <a:hlinkClick r:id="rId3"/>
              </a:rPr>
              <a:t>are scholarships where applicants must initially qualify by gender, race, religion, family and medical history, or many other student-specific factors. Minority scholarships are the most common awards in this category</a:t>
            </a:r>
            <a:r>
              <a:rPr lang="en-US" sz="1200" b="1" dirty="0" smtClean="0">
                <a:solidFill>
                  <a:srgbClr val="0000FF"/>
                </a:solidFill>
                <a:cs typeface="American Typewriter"/>
                <a:hlinkClick r:id="rId3"/>
              </a:rPr>
              <a:t>. </a:t>
            </a:r>
            <a:endParaRPr lang="en-US" sz="1200" b="1" dirty="0" smtClean="0">
              <a:solidFill>
                <a:srgbClr val="0000FF"/>
              </a:solidFill>
              <a:cs typeface="American Typewriter"/>
            </a:endParaRPr>
          </a:p>
          <a:p>
            <a:pPr>
              <a:spcBef>
                <a:spcPts val="0"/>
              </a:spcBef>
            </a:pPr>
            <a:endParaRPr lang="en-US" sz="1600" b="1" dirty="0" smtClean="0">
              <a:solidFill>
                <a:srgbClr val="0000FF"/>
              </a:solidFill>
              <a:latin typeface="Arial Black"/>
              <a:cs typeface="Arial Black"/>
              <a:hlinkClick r:id="rId4"/>
            </a:endParaRPr>
          </a:p>
          <a:p>
            <a:pPr>
              <a:spcBef>
                <a:spcPts val="0"/>
              </a:spcBef>
            </a:pPr>
            <a:r>
              <a:rPr lang="en-US" sz="1200" b="1" dirty="0" smtClean="0">
                <a:solidFill>
                  <a:srgbClr val="0000FF"/>
                </a:solidFill>
                <a:latin typeface="Arial Black"/>
                <a:cs typeface="Arial Black"/>
                <a:hlinkClick r:id="rId4"/>
              </a:rPr>
              <a:t>Career Base:  </a:t>
            </a:r>
            <a:r>
              <a:rPr lang="en-US" sz="1200" b="1" dirty="0" smtClean="0">
                <a:solidFill>
                  <a:srgbClr val="0000FF"/>
                </a:solidFill>
                <a:cs typeface="American Typewriter"/>
                <a:hlinkClick r:id="rId4"/>
              </a:rPr>
              <a:t>These </a:t>
            </a:r>
            <a:r>
              <a:rPr lang="en-US" sz="1200" b="1" dirty="0">
                <a:solidFill>
                  <a:srgbClr val="0000FF"/>
                </a:solidFill>
                <a:cs typeface="American Typewriter"/>
                <a:hlinkClick r:id="rId4"/>
              </a:rPr>
              <a:t>are scholarships a college or university awards to students who plan to pursue a specific field of study. Often, the most generous awards to students who pursue careers in high-need areas such as education or nursing. Many schools in the United States give future nurses full scholarships to enter the field, especially if the student intends to work in a high-need community</a:t>
            </a:r>
            <a:r>
              <a:rPr lang="en-US" sz="1200" b="1" dirty="0" smtClean="0">
                <a:solidFill>
                  <a:srgbClr val="0000FF"/>
                </a:solidFill>
                <a:cs typeface="American Typewriter"/>
                <a:hlinkClick r:id="rId4"/>
              </a:rPr>
              <a:t>.</a:t>
            </a:r>
          </a:p>
          <a:p>
            <a:pPr>
              <a:spcBef>
                <a:spcPts val="0"/>
              </a:spcBef>
            </a:pPr>
            <a:endParaRPr lang="en-US" sz="1200" b="1" dirty="0">
              <a:solidFill>
                <a:srgbClr val="0000FF"/>
              </a:solidFill>
              <a:cs typeface="American Typewriter"/>
              <a:hlinkClick r:id="rId4"/>
            </a:endParaRPr>
          </a:p>
          <a:p>
            <a:pPr>
              <a:spcBef>
                <a:spcPts val="0"/>
              </a:spcBef>
            </a:pPr>
            <a:r>
              <a:rPr lang="en-US" sz="1200" b="1" dirty="0" smtClean="0">
                <a:solidFill>
                  <a:srgbClr val="0000FF"/>
                </a:solidFill>
                <a:latin typeface="Arial Black"/>
                <a:cs typeface="Arial Black"/>
                <a:hlinkClick r:id="rId4"/>
              </a:rPr>
              <a:t>College</a:t>
            </a:r>
            <a:r>
              <a:rPr lang="en-US" sz="1200" b="1" dirty="0">
                <a:solidFill>
                  <a:srgbClr val="0000FF"/>
                </a:solidFill>
                <a:latin typeface="Arial Black"/>
                <a:cs typeface="Arial Black"/>
                <a:hlinkClick r:id="rId4"/>
              </a:rPr>
              <a:t>-specific: </a:t>
            </a:r>
            <a:r>
              <a:rPr lang="en-US" sz="1200" b="1" dirty="0">
                <a:solidFill>
                  <a:srgbClr val="0000FF"/>
                </a:solidFill>
                <a:cs typeface="American Typewriter"/>
                <a:hlinkClick r:id="rId4"/>
              </a:rPr>
              <a:t>College-specific scholarships are offered by individual colleges and universities to highly qualified applicants. These scholarships, given on the basis of academic and personal achievement, usually result in either a full-ride to the college, or for a reduced rate of tuition.</a:t>
            </a:r>
            <a:endParaRPr lang="en-US" sz="1200" b="1" dirty="0">
              <a:solidFill>
                <a:srgbClr val="0000FF"/>
              </a:solidFill>
              <a:cs typeface="American Typewrit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79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3910"/>
            <a:ext cx="8229600" cy="753728"/>
          </a:xfrm>
        </p:spPr>
        <p:txBody>
          <a:bodyPr>
            <a:noAutofit/>
          </a:bodyPr>
          <a:lstStyle/>
          <a:p>
            <a:r>
              <a:rPr lang="en-US" sz="3200" b="1" dirty="0" smtClean="0">
                <a:solidFill>
                  <a:schemeClr val="accent6">
                    <a:lumMod val="75000"/>
                  </a:schemeClr>
                </a:solidFill>
                <a:latin typeface="Didot"/>
                <a:cs typeface="Didot"/>
              </a:rPr>
              <a:t>IT IS IMPORTANT TO:</a:t>
            </a:r>
            <a:endParaRPr lang="en-US" sz="3200" b="1" dirty="0">
              <a:solidFill>
                <a:schemeClr val="accent6">
                  <a:lumMod val="75000"/>
                </a:schemeClr>
              </a:solidFill>
              <a:latin typeface="Didot"/>
              <a:cs typeface="Didot"/>
            </a:endParaRPr>
          </a:p>
        </p:txBody>
      </p:sp>
      <p:sp>
        <p:nvSpPr>
          <p:cNvPr id="3" name="Content Placeholder 2"/>
          <p:cNvSpPr>
            <a:spLocks noGrp="1"/>
          </p:cNvSpPr>
          <p:nvPr>
            <p:ph idx="1"/>
          </p:nvPr>
        </p:nvSpPr>
        <p:spPr>
          <a:xfrm>
            <a:off x="279022" y="1549124"/>
            <a:ext cx="8407778" cy="4577040"/>
          </a:xfrm>
        </p:spPr>
        <p:txBody>
          <a:bodyPr>
            <a:normAutofit fontScale="92500"/>
          </a:bodyPr>
          <a:lstStyle/>
          <a:p>
            <a:pPr lvl="0">
              <a:lnSpc>
                <a:spcPct val="150000"/>
              </a:lnSpc>
              <a:spcBef>
                <a:spcPts val="0"/>
              </a:spcBef>
              <a:buNone/>
            </a:pPr>
            <a:r>
              <a:rPr lang="en-US" sz="1600" b="1" dirty="0" smtClean="0"/>
              <a:t>1.   </a:t>
            </a:r>
            <a:r>
              <a:rPr lang="en-US" sz="1600" b="1" u="sng" dirty="0" smtClean="0"/>
              <a:t>Think of the essay as a scholarship interview</a:t>
            </a:r>
            <a:r>
              <a:rPr lang="en-US" sz="1600" u="sng" dirty="0" smtClean="0"/>
              <a:t>:</a:t>
            </a:r>
            <a:r>
              <a:rPr lang="en-US" sz="1600" dirty="0" smtClean="0"/>
              <a:t> Convince that you are the one who needs financial assistance and deserves it because of your commitment and achievements.</a:t>
            </a:r>
          </a:p>
          <a:p>
            <a:pPr lvl="0">
              <a:lnSpc>
                <a:spcPct val="150000"/>
              </a:lnSpc>
              <a:spcBef>
                <a:spcPts val="0"/>
              </a:spcBef>
              <a:buNone/>
            </a:pPr>
            <a:endParaRPr lang="en-US" sz="1600" dirty="0" smtClean="0"/>
          </a:p>
          <a:p>
            <a:pPr>
              <a:lnSpc>
                <a:spcPct val="150000"/>
              </a:lnSpc>
              <a:spcBef>
                <a:spcPts val="0"/>
              </a:spcBef>
              <a:buNone/>
            </a:pPr>
            <a:r>
              <a:rPr lang="en-US" sz="1600" dirty="0" smtClean="0"/>
              <a:t>2.   </a:t>
            </a:r>
            <a:r>
              <a:rPr lang="en-US" sz="1600" b="1" u="sng" dirty="0" smtClean="0"/>
              <a:t>Be specific, positive, and personal:</a:t>
            </a:r>
            <a:r>
              <a:rPr lang="en-US" sz="1600" u="sng" dirty="0" smtClean="0"/>
              <a:t> </a:t>
            </a:r>
            <a:r>
              <a:rPr lang="en-US" sz="1600" dirty="0" smtClean="0"/>
              <a:t>The more to the point, the stronger you will sound. Turn any negative to a positive, and thus show that even an obstacle can be a motivation for an achievement. Do not generalize; write about yourself and your strengths.</a:t>
            </a:r>
          </a:p>
          <a:p>
            <a:pPr>
              <a:lnSpc>
                <a:spcPct val="150000"/>
              </a:lnSpc>
              <a:spcBef>
                <a:spcPts val="0"/>
              </a:spcBef>
            </a:pPr>
            <a:endParaRPr lang="en-US" sz="1600" dirty="0" smtClean="0"/>
          </a:p>
          <a:p>
            <a:pPr lvl="0">
              <a:lnSpc>
                <a:spcPct val="150000"/>
              </a:lnSpc>
              <a:spcBef>
                <a:spcPts val="0"/>
              </a:spcBef>
              <a:buNone/>
            </a:pPr>
            <a:r>
              <a:rPr lang="en-US" sz="1600" b="1" dirty="0" smtClean="0"/>
              <a:t>3.   </a:t>
            </a:r>
            <a:r>
              <a:rPr lang="en-US" sz="1600" b="1" u="sng" dirty="0" smtClean="0"/>
              <a:t>Understand the purpose</a:t>
            </a:r>
            <a:r>
              <a:rPr lang="en-US" sz="1600" b="1" dirty="0" smtClean="0"/>
              <a:t>:</a:t>
            </a:r>
            <a:r>
              <a:rPr lang="en-US" sz="1600" dirty="0" smtClean="0"/>
              <a:t> Show that you are the student, who has faced difficulties and financial need, but never gave up the pursuit of educational and future career goals. Moreover, emphasize that you have worked hard, demonstrate your achievements through examples or facts such as GPA, honors, community involvement, leadership or any outstanding positions. Also, confirm that you are still eagerly pursuing your academic </a:t>
            </a:r>
            <a:r>
              <a:rPr lang="en-US" sz="1600" dirty="0" err="1" smtClean="0"/>
              <a:t>goal(s</a:t>
            </a:r>
            <a:r>
              <a:rPr lang="en-US" sz="1600" dirty="0" smtClean="0"/>
              <a:t>).</a:t>
            </a:r>
          </a:p>
          <a:p>
            <a:endParaRPr lang="en-US" sz="1600" dirty="0" smtClean="0"/>
          </a:p>
          <a:p>
            <a:pPr lvl="0"/>
            <a:endParaRPr lang="en-US" sz="16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72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15800"/>
            <a:ext cx="8229600" cy="801837"/>
          </a:xfrm>
        </p:spPr>
        <p:txBody>
          <a:bodyPr>
            <a:normAutofit fontScale="90000"/>
          </a:bodyPr>
          <a:lstStyle/>
          <a:p>
            <a:r>
              <a:rPr lang="en-US" sz="3556" b="1" dirty="0" smtClean="0">
                <a:solidFill>
                  <a:schemeClr val="accent6">
                    <a:lumMod val="75000"/>
                  </a:schemeClr>
                </a:solidFill>
                <a:latin typeface="Didot"/>
                <a:cs typeface="Didot"/>
              </a:rPr>
              <a:t>IT IS IMPORTANT TO:</a:t>
            </a:r>
            <a:r>
              <a:rPr lang="en-US" b="1" dirty="0" smtClean="0">
                <a:solidFill>
                  <a:schemeClr val="accent6">
                    <a:lumMod val="75000"/>
                  </a:schemeClr>
                </a:solidFill>
                <a:latin typeface="Didot"/>
                <a:cs typeface="Didot"/>
              </a:rPr>
              <a:t/>
            </a:r>
            <a:br>
              <a:rPr lang="en-US" b="1" dirty="0" smtClean="0">
                <a:solidFill>
                  <a:schemeClr val="accent6">
                    <a:lumMod val="75000"/>
                  </a:schemeClr>
                </a:solidFill>
                <a:latin typeface="Didot"/>
                <a:cs typeface="Didot"/>
              </a:rPr>
            </a:br>
            <a:endParaRPr lang="en-US" dirty="0"/>
          </a:p>
        </p:txBody>
      </p:sp>
      <p:sp>
        <p:nvSpPr>
          <p:cNvPr id="3" name="Content Placeholder 2"/>
          <p:cNvSpPr>
            <a:spLocks noGrp="1"/>
          </p:cNvSpPr>
          <p:nvPr>
            <p:ph idx="1"/>
          </p:nvPr>
        </p:nvSpPr>
        <p:spPr>
          <a:xfrm>
            <a:off x="457200" y="1145005"/>
            <a:ext cx="8229600" cy="5378634"/>
          </a:xfrm>
        </p:spPr>
        <p:txBody>
          <a:bodyPr>
            <a:normAutofit fontScale="85000" lnSpcReduction="10000"/>
          </a:bodyPr>
          <a:lstStyle/>
          <a:p>
            <a:pPr>
              <a:lnSpc>
                <a:spcPct val="150000"/>
              </a:lnSpc>
              <a:spcBef>
                <a:spcPts val="0"/>
              </a:spcBef>
            </a:pPr>
            <a:r>
              <a:rPr lang="en-US" sz="1600" b="1" u="sng" dirty="0" smtClean="0"/>
              <a:t>Identify :</a:t>
            </a:r>
            <a:r>
              <a:rPr lang="en-US" sz="1600" b="1" dirty="0" smtClean="0"/>
              <a:t> </a:t>
            </a:r>
            <a:r>
              <a:rPr lang="en-US" sz="1600" dirty="0" smtClean="0"/>
              <a:t>Your academic goal, major, GPA, and show a considerable achievement</a:t>
            </a:r>
          </a:p>
          <a:p>
            <a:pPr>
              <a:lnSpc>
                <a:spcPct val="150000"/>
              </a:lnSpc>
              <a:spcBef>
                <a:spcPts val="0"/>
              </a:spcBef>
              <a:buNone/>
            </a:pPr>
            <a:r>
              <a:rPr lang="en-US" sz="1600" dirty="0" smtClean="0"/>
              <a:t>      by mentioning obstacles and the commitment for education</a:t>
            </a:r>
          </a:p>
          <a:p>
            <a:pPr lvl="0">
              <a:lnSpc>
                <a:spcPct val="150000"/>
              </a:lnSpc>
              <a:spcBef>
                <a:spcPts val="0"/>
              </a:spcBef>
              <a:buNone/>
            </a:pPr>
            <a:endParaRPr lang="en-US" sz="1600" dirty="0" smtClean="0"/>
          </a:p>
          <a:p>
            <a:pPr>
              <a:lnSpc>
                <a:spcPct val="150000"/>
              </a:lnSpc>
              <a:spcBef>
                <a:spcPts val="0"/>
              </a:spcBef>
            </a:pPr>
            <a:r>
              <a:rPr lang="en-US" sz="1600" b="1" u="sng" dirty="0" smtClean="0"/>
              <a:t>Use an academic essay structure:</a:t>
            </a:r>
            <a:r>
              <a:rPr lang="en-US" sz="1600" b="1" dirty="0" smtClean="0"/>
              <a:t> </a:t>
            </a:r>
            <a:r>
              <a:rPr lang="en-US" sz="1600" dirty="0" smtClean="0"/>
              <a:t>Introduction, Body, and Conclusion</a:t>
            </a:r>
          </a:p>
          <a:p>
            <a:pPr>
              <a:lnSpc>
                <a:spcPct val="150000"/>
              </a:lnSpc>
              <a:spcBef>
                <a:spcPts val="0"/>
              </a:spcBef>
            </a:pPr>
            <a:endParaRPr lang="en-US" sz="1600" dirty="0" smtClean="0"/>
          </a:p>
          <a:p>
            <a:pPr lvl="0">
              <a:lnSpc>
                <a:spcPct val="150000"/>
              </a:lnSpc>
              <a:spcBef>
                <a:spcPts val="0"/>
              </a:spcBef>
            </a:pPr>
            <a:r>
              <a:rPr lang="en-US" sz="1600" b="1" u="sng" dirty="0" smtClean="0"/>
              <a:t>Proofread and check the word limit requirement:</a:t>
            </a:r>
            <a:r>
              <a:rPr lang="en-US" sz="1600" u="sng" dirty="0" smtClean="0"/>
              <a:t> </a:t>
            </a:r>
            <a:r>
              <a:rPr lang="en-US" sz="1600" b="1" dirty="0" smtClean="0"/>
              <a:t>  </a:t>
            </a:r>
            <a:r>
              <a:rPr lang="en-US" sz="1600" dirty="0" smtClean="0"/>
              <a:t>Most of the scholarship essays have a set word limit; do not exceed the word limit. Do NOT write more or less than it is required</a:t>
            </a:r>
            <a:r>
              <a:rPr lang="en-US" sz="1600" b="1" dirty="0" smtClean="0"/>
              <a:t>. (Remember this saying “Sugar is sweet and good but too much (little) of it is not good!”)</a:t>
            </a:r>
          </a:p>
          <a:p>
            <a:pPr lvl="0">
              <a:lnSpc>
                <a:spcPct val="150000"/>
              </a:lnSpc>
              <a:spcBef>
                <a:spcPts val="0"/>
              </a:spcBef>
              <a:buNone/>
            </a:pPr>
            <a:endParaRPr lang="en-US" sz="1600" b="1" dirty="0" smtClean="0">
              <a:solidFill>
                <a:srgbClr val="FF6600"/>
              </a:solidFill>
            </a:endParaRPr>
          </a:p>
          <a:p>
            <a:pPr lvl="0">
              <a:lnSpc>
                <a:spcPct val="150000"/>
              </a:lnSpc>
              <a:spcBef>
                <a:spcPts val="0"/>
              </a:spcBef>
              <a:buNone/>
            </a:pPr>
            <a:r>
              <a:rPr lang="en-US" sz="1600" b="1" dirty="0" smtClean="0">
                <a:solidFill>
                  <a:srgbClr val="FF6600"/>
                </a:solidFill>
              </a:rPr>
              <a:t>REMEMBER…</a:t>
            </a:r>
          </a:p>
          <a:p>
            <a:pPr lvl="0">
              <a:lnSpc>
                <a:spcPct val="150000"/>
              </a:lnSpc>
              <a:spcBef>
                <a:spcPts val="0"/>
              </a:spcBef>
            </a:pPr>
            <a:r>
              <a:rPr lang="en-US" sz="1600" b="1" dirty="0" smtClean="0"/>
              <a:t>To take the time to write your essay; do not leave it to the last day.</a:t>
            </a:r>
          </a:p>
          <a:p>
            <a:pPr lvl="0">
              <a:lnSpc>
                <a:spcPct val="150000"/>
              </a:lnSpc>
              <a:spcBef>
                <a:spcPts val="0"/>
              </a:spcBef>
            </a:pPr>
            <a:r>
              <a:rPr lang="en-US" sz="1600" b="1" dirty="0" smtClean="0"/>
              <a:t>To let your readers know that you strive for an accomplishment</a:t>
            </a:r>
          </a:p>
          <a:p>
            <a:pPr lvl="0">
              <a:lnSpc>
                <a:spcPct val="150000"/>
              </a:lnSpc>
              <a:spcBef>
                <a:spcPts val="0"/>
              </a:spcBef>
            </a:pPr>
            <a:r>
              <a:rPr lang="en-US" sz="1600" b="1" dirty="0" smtClean="0"/>
              <a:t>Do not be shy about your financial situation, hardships, and your achievements.</a:t>
            </a:r>
          </a:p>
          <a:p>
            <a:pPr lvl="0">
              <a:lnSpc>
                <a:spcPct val="150000"/>
              </a:lnSpc>
              <a:spcBef>
                <a:spcPts val="0"/>
              </a:spcBef>
            </a:pPr>
            <a:r>
              <a:rPr lang="en-US" sz="1600" b="1" dirty="0" smtClean="0"/>
              <a:t>Ask for feedback; let a friend, a peer, a tutor read your essay and comment on it before you turn it in with your application.</a:t>
            </a:r>
          </a:p>
          <a:p>
            <a:pPr lvl="0">
              <a:lnSpc>
                <a:spcPct val="150000"/>
              </a:lnSpc>
              <a:spcBef>
                <a:spcPts val="0"/>
              </a:spcBef>
            </a:pPr>
            <a:r>
              <a:rPr lang="en-US" sz="1600" b="1" dirty="0" smtClean="0">
                <a:solidFill>
                  <a:schemeClr val="accent6">
                    <a:lumMod val="75000"/>
                  </a:schemeClr>
                </a:solidFill>
              </a:rPr>
              <a:t>BE CAREFUL, NOT ALL THE SCHOLARSHIP ESSAY PROMPS ASK THE SAME QUESTIONS!        </a:t>
            </a:r>
            <a:r>
              <a:rPr lang="en-US" sz="1600" dirty="0" smtClean="0">
                <a:solidFill>
                  <a:schemeClr val="accent6">
                    <a:lumMod val="75000"/>
                  </a:schemeClr>
                </a:solidFill>
              </a:rPr>
              <a:t> </a:t>
            </a:r>
          </a:p>
          <a:p>
            <a:pPr>
              <a:lnSpc>
                <a:spcPct val="150000"/>
              </a:lnSpc>
              <a:spcBef>
                <a:spcPts val="0"/>
              </a:spcBef>
            </a:pPr>
            <a:endParaRPr lang="en-US" sz="1600" dirty="0" smtClean="0"/>
          </a:p>
          <a:p>
            <a:pPr>
              <a:lnSpc>
                <a:spcPct val="150000"/>
              </a:lnSpc>
              <a:spcBef>
                <a:spcPts val="0"/>
              </a:spcBef>
            </a:pPr>
            <a:endParaRPr lang="en-US" sz="1600" dirty="0" smtClean="0"/>
          </a:p>
          <a:p>
            <a:pPr>
              <a:lnSpc>
                <a:spcPct val="150000"/>
              </a:lnSpc>
              <a:spcBef>
                <a:spcPts val="0"/>
              </a:spcBef>
            </a:pPr>
            <a:endParaRPr lang="en-US" sz="1600" dirty="0" smtClean="0"/>
          </a:p>
          <a:p>
            <a:pPr lvl="0">
              <a:lnSpc>
                <a:spcPct val="150000"/>
              </a:lnSpc>
              <a:spcBef>
                <a:spcPts val="0"/>
              </a:spcBef>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0" name="Picture 1" descr="http://static.ddmcdn.com/gif/how-to-draw-people-31.jpg"/>
          <p:cNvPicPr>
            <a:picLocks noChangeAspect="1" noChangeArrowheads="1"/>
          </p:cNvPicPr>
          <p:nvPr/>
        </p:nvPicPr>
        <p:blipFill>
          <a:blip r:embed="rId2"/>
          <a:srcRect/>
          <a:stretch>
            <a:fillRect/>
          </a:stretch>
        </p:blipFill>
        <p:spPr bwMode="auto">
          <a:xfrm>
            <a:off x="914400" y="1219200"/>
            <a:ext cx="3094038" cy="4583113"/>
          </a:xfrm>
          <a:prstGeom prst="rect">
            <a:avLst/>
          </a:prstGeom>
          <a:noFill/>
          <a:ln w="9525">
            <a:noFill/>
            <a:miter lim="800000"/>
            <a:headEnd/>
            <a:tailEnd/>
          </a:ln>
        </p:spPr>
      </p:pic>
      <p:sp>
        <p:nvSpPr>
          <p:cNvPr id="22531" name="Text Box 6"/>
          <p:cNvSpPr txBox="1">
            <a:spLocks noChangeArrowheads="1"/>
          </p:cNvSpPr>
          <p:nvPr/>
        </p:nvSpPr>
        <p:spPr bwMode="auto">
          <a:xfrm>
            <a:off x="2871788" y="2206625"/>
            <a:ext cx="3776662" cy="314325"/>
          </a:xfrm>
          <a:prstGeom prst="rect">
            <a:avLst/>
          </a:prstGeom>
          <a:solidFill>
            <a:srgbClr val="FFFFFF"/>
          </a:solidFill>
          <a:ln w="6350">
            <a:noFill/>
            <a:miter lim="800000"/>
            <a:headEnd/>
            <a:tailEnd/>
          </a:ln>
        </p:spPr>
        <p:txBody>
          <a:bodyPr>
            <a:prstTxWarp prst="textNoShape">
              <a:avLst/>
            </a:prstTxWarp>
          </a:bodyPr>
          <a:lstStyle/>
          <a:p>
            <a:r>
              <a:rPr lang="en-US" sz="1200" b="1" dirty="0">
                <a:solidFill>
                  <a:srgbClr val="C00000"/>
                </a:solidFill>
                <a:latin typeface="Cambria" charset="0"/>
                <a:ea typeface="Times New Roman" charset="0"/>
                <a:cs typeface="Times New Roman" charset="0"/>
              </a:rPr>
              <a:t> </a:t>
            </a:r>
            <a:r>
              <a:rPr lang="en-US" sz="1600" b="1" dirty="0">
                <a:solidFill>
                  <a:srgbClr val="008000"/>
                </a:solidFill>
                <a:latin typeface="Cambria" charset="0"/>
                <a:ea typeface="Times New Roman" charset="0"/>
                <a:cs typeface="Times New Roman" charset="0"/>
              </a:rPr>
              <a:t>THESIS</a:t>
            </a:r>
            <a:r>
              <a:rPr lang="en-US" sz="1200" b="1" dirty="0">
                <a:solidFill>
                  <a:srgbClr val="008000"/>
                </a:solidFill>
                <a:latin typeface="Cambria" charset="0"/>
                <a:ea typeface="Times New Roman" charset="0"/>
                <a:cs typeface="Times New Roman" charset="0"/>
              </a:rPr>
              <a:t> (</a:t>
            </a:r>
            <a:r>
              <a:rPr lang="en-US" sz="1400" b="1" dirty="0">
                <a:solidFill>
                  <a:srgbClr val="008000"/>
                </a:solidFill>
                <a:latin typeface="Cambria" charset="0"/>
                <a:ea typeface="Times New Roman" charset="0"/>
                <a:cs typeface="Times New Roman" charset="0"/>
              </a:rPr>
              <a:t>Argument + </a:t>
            </a:r>
            <a:r>
              <a:rPr lang="en-US" sz="1400" b="1" dirty="0">
                <a:solidFill>
                  <a:srgbClr val="E42ED2"/>
                </a:solidFill>
                <a:latin typeface="Cambria" charset="0"/>
                <a:ea typeface="Times New Roman" charset="0"/>
                <a:cs typeface="Times New Roman" charset="0"/>
              </a:rPr>
              <a:t>A,</a:t>
            </a:r>
            <a:r>
              <a:rPr lang="en-US" sz="1400" b="1" dirty="0">
                <a:solidFill>
                  <a:srgbClr val="008000"/>
                </a:solidFill>
                <a:latin typeface="Cambria" charset="0"/>
                <a:ea typeface="Times New Roman" charset="0"/>
                <a:cs typeface="Times New Roman" charset="0"/>
              </a:rPr>
              <a:t> </a:t>
            </a:r>
            <a:r>
              <a:rPr lang="en-US" sz="1400" b="1" dirty="0">
                <a:solidFill>
                  <a:schemeClr val="accent5">
                    <a:lumMod val="75000"/>
                  </a:schemeClr>
                </a:solidFill>
                <a:latin typeface="Cambria" charset="0"/>
                <a:ea typeface="Times New Roman" charset="0"/>
                <a:cs typeface="Times New Roman" charset="0"/>
              </a:rPr>
              <a:t>B,</a:t>
            </a:r>
            <a:r>
              <a:rPr lang="en-US" sz="1400" b="1" dirty="0">
                <a:solidFill>
                  <a:srgbClr val="008000"/>
                </a:solidFill>
                <a:latin typeface="Cambria" charset="0"/>
                <a:ea typeface="Times New Roman" charset="0"/>
                <a:cs typeface="Times New Roman" charset="0"/>
              </a:rPr>
              <a:t> and </a:t>
            </a:r>
            <a:r>
              <a:rPr lang="en-US" sz="1400" b="1" dirty="0">
                <a:solidFill>
                  <a:schemeClr val="accent4">
                    <a:lumMod val="75000"/>
                  </a:schemeClr>
                </a:solidFill>
                <a:latin typeface="Cambria" charset="0"/>
                <a:ea typeface="Times New Roman" charset="0"/>
                <a:cs typeface="Times New Roman" charset="0"/>
              </a:rPr>
              <a:t>C </a:t>
            </a:r>
            <a:r>
              <a:rPr lang="en-US" sz="1400" b="1" dirty="0">
                <a:solidFill>
                  <a:srgbClr val="008000"/>
                </a:solidFill>
                <a:latin typeface="Cambria" charset="0"/>
                <a:ea typeface="Times New Roman" charset="0"/>
                <a:cs typeface="Times New Roman" charset="0"/>
              </a:rPr>
              <a:t>supports</a:t>
            </a:r>
            <a:r>
              <a:rPr lang="en-US" sz="1200" b="1" dirty="0">
                <a:solidFill>
                  <a:srgbClr val="008000"/>
                </a:solidFill>
                <a:latin typeface="Cambria" charset="0"/>
                <a:ea typeface="Times New Roman" charset="0"/>
                <a:cs typeface="Times New Roman" charset="0"/>
              </a:rPr>
              <a:t>)</a:t>
            </a:r>
          </a:p>
        </p:txBody>
      </p:sp>
      <p:cxnSp>
        <p:nvCxnSpPr>
          <p:cNvPr id="4" name="Straight Arrow Connector 3"/>
          <p:cNvCxnSpPr>
            <a:cxnSpLocks noChangeShapeType="1"/>
          </p:cNvCxnSpPr>
          <p:nvPr/>
        </p:nvCxnSpPr>
        <p:spPr bwMode="auto">
          <a:xfrm>
            <a:off x="2490788" y="2414588"/>
            <a:ext cx="457200" cy="1587"/>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sp>
        <p:nvSpPr>
          <p:cNvPr id="22533" name="Text Box 7"/>
          <p:cNvSpPr txBox="1">
            <a:spLocks noChangeArrowheads="1"/>
          </p:cNvSpPr>
          <p:nvPr/>
        </p:nvSpPr>
        <p:spPr bwMode="auto">
          <a:xfrm>
            <a:off x="4300538" y="3282950"/>
            <a:ext cx="1187450" cy="363538"/>
          </a:xfrm>
          <a:prstGeom prst="rect">
            <a:avLst/>
          </a:prstGeom>
          <a:solidFill>
            <a:srgbClr val="FFFFFF"/>
          </a:solidFill>
          <a:ln w="6350">
            <a:noFill/>
            <a:miter lim="800000"/>
            <a:headEnd/>
            <a:tailEnd/>
          </a:ln>
        </p:spPr>
        <p:txBody>
          <a:bodyPr>
            <a:prstTxWarp prst="textNoShape">
              <a:avLst/>
            </a:prstTxWarp>
          </a:bodyPr>
          <a:lstStyle/>
          <a:p>
            <a:r>
              <a:rPr lang="en-US" sz="1200" b="1">
                <a:solidFill>
                  <a:srgbClr val="C00000"/>
                </a:solidFill>
                <a:latin typeface="Cambria" charset="0"/>
                <a:ea typeface="Times New Roman" charset="0"/>
                <a:cs typeface="Times New Roman" charset="0"/>
              </a:rPr>
              <a:t> </a:t>
            </a:r>
            <a:r>
              <a:rPr lang="en-US" sz="1600" b="1">
                <a:solidFill>
                  <a:srgbClr val="008000"/>
                </a:solidFill>
                <a:latin typeface="Cambria" charset="0"/>
                <a:ea typeface="Times New Roman" charset="0"/>
                <a:cs typeface="Times New Roman" charset="0"/>
              </a:rPr>
              <a:t>BODY</a:t>
            </a:r>
          </a:p>
        </p:txBody>
      </p:sp>
      <p:sp>
        <p:nvSpPr>
          <p:cNvPr id="22534" name="Text Box 2"/>
          <p:cNvSpPr txBox="1">
            <a:spLocks noChangeArrowheads="1"/>
          </p:cNvSpPr>
          <p:nvPr/>
        </p:nvSpPr>
        <p:spPr bwMode="auto">
          <a:xfrm>
            <a:off x="1884363" y="2835275"/>
            <a:ext cx="920750" cy="474663"/>
          </a:xfrm>
          <a:prstGeom prst="rect">
            <a:avLst/>
          </a:prstGeom>
          <a:solidFill>
            <a:srgbClr val="FFFFFF"/>
          </a:solidFill>
          <a:ln w="6350">
            <a:noFill/>
            <a:miter lim="800000"/>
            <a:headEnd/>
            <a:tailEnd/>
          </a:ln>
        </p:spPr>
        <p:txBody>
          <a:bodyPr>
            <a:prstTxWarp prst="textNoShape">
              <a:avLst/>
            </a:prstTxWarp>
          </a:bodyPr>
          <a:lstStyle/>
          <a:p>
            <a:r>
              <a:rPr lang="en-US" sz="2200" b="1" dirty="0">
                <a:latin typeface="Arial Black" charset="0"/>
                <a:ea typeface="Times New Roman" charset="0"/>
                <a:cs typeface="Times New Roman" charset="0"/>
              </a:rPr>
              <a:t>  </a:t>
            </a:r>
            <a:r>
              <a:rPr lang="en-US" sz="2200" b="1" dirty="0">
                <a:solidFill>
                  <a:srgbClr val="E42ED2"/>
                </a:solidFill>
                <a:latin typeface="Arial Black" charset="0"/>
                <a:ea typeface="Times New Roman" charset="0"/>
                <a:cs typeface="Times New Roman" charset="0"/>
              </a:rPr>
              <a:t>A</a:t>
            </a:r>
          </a:p>
          <a:p>
            <a:endParaRPr lang="en-US" sz="1200" dirty="0">
              <a:latin typeface="Times New Roman" charset="0"/>
              <a:ea typeface="Times New Roman" charset="0"/>
              <a:cs typeface="Times New Roman" charset="0"/>
            </a:endParaRPr>
          </a:p>
        </p:txBody>
      </p:sp>
      <p:sp>
        <p:nvSpPr>
          <p:cNvPr id="22535" name="Text Box 3"/>
          <p:cNvSpPr txBox="1">
            <a:spLocks noChangeArrowheads="1"/>
          </p:cNvSpPr>
          <p:nvPr/>
        </p:nvSpPr>
        <p:spPr bwMode="auto">
          <a:xfrm>
            <a:off x="1943100" y="3657600"/>
            <a:ext cx="841375" cy="444500"/>
          </a:xfrm>
          <a:prstGeom prst="rect">
            <a:avLst/>
          </a:prstGeom>
          <a:solidFill>
            <a:srgbClr val="FFFFFF"/>
          </a:solidFill>
          <a:ln w="6350">
            <a:noFill/>
            <a:miter lim="800000"/>
            <a:headEnd/>
            <a:tailEnd/>
          </a:ln>
        </p:spPr>
        <p:txBody>
          <a:bodyPr>
            <a:prstTxWarp prst="textNoShape">
              <a:avLst/>
            </a:prstTxWarp>
          </a:bodyPr>
          <a:lstStyle/>
          <a:p>
            <a:r>
              <a:rPr lang="en-US" sz="2000" dirty="0">
                <a:latin typeface="Arial Black" charset="0"/>
                <a:ea typeface="Times New Roman" charset="0"/>
                <a:cs typeface="Times New Roman" charset="0"/>
              </a:rPr>
              <a:t> </a:t>
            </a:r>
            <a:r>
              <a:rPr lang="en-US" sz="2000" dirty="0">
                <a:solidFill>
                  <a:srgbClr val="31859C"/>
                </a:solidFill>
                <a:latin typeface="Arial Black" charset="0"/>
                <a:ea typeface="Times New Roman" charset="0"/>
                <a:cs typeface="Times New Roman" charset="0"/>
              </a:rPr>
              <a:t>B</a:t>
            </a:r>
          </a:p>
        </p:txBody>
      </p:sp>
      <p:sp>
        <p:nvSpPr>
          <p:cNvPr id="22536" name="Text Box 4"/>
          <p:cNvSpPr txBox="1">
            <a:spLocks noChangeArrowheads="1"/>
          </p:cNvSpPr>
          <p:nvPr/>
        </p:nvSpPr>
        <p:spPr bwMode="auto">
          <a:xfrm>
            <a:off x="2147888" y="4495800"/>
            <a:ext cx="496887" cy="292100"/>
          </a:xfrm>
          <a:prstGeom prst="rect">
            <a:avLst/>
          </a:prstGeom>
          <a:solidFill>
            <a:srgbClr val="FFFFFF"/>
          </a:solidFill>
          <a:ln w="6350">
            <a:noFill/>
            <a:miter lim="800000"/>
            <a:headEnd/>
            <a:tailEnd/>
          </a:ln>
        </p:spPr>
        <p:txBody>
          <a:bodyPr>
            <a:prstTxWarp prst="textNoShape">
              <a:avLst/>
            </a:prstTxWarp>
          </a:bodyPr>
          <a:lstStyle/>
          <a:p>
            <a:r>
              <a:rPr lang="en-US" sz="2000" b="1" dirty="0">
                <a:solidFill>
                  <a:schemeClr val="accent4">
                    <a:lumMod val="75000"/>
                  </a:schemeClr>
                </a:solidFill>
                <a:latin typeface="Arial Black" charset="0"/>
                <a:ea typeface="Times New Roman" charset="0"/>
                <a:cs typeface="Times New Roman" charset="0"/>
              </a:rPr>
              <a:t>C</a:t>
            </a:r>
          </a:p>
        </p:txBody>
      </p:sp>
      <p:sp>
        <p:nvSpPr>
          <p:cNvPr id="22537" name="Text Box 5"/>
          <p:cNvSpPr txBox="1">
            <a:spLocks noChangeArrowheads="1"/>
          </p:cNvSpPr>
          <p:nvPr/>
        </p:nvSpPr>
        <p:spPr bwMode="auto">
          <a:xfrm>
            <a:off x="2871788" y="1714500"/>
            <a:ext cx="2043112" cy="228600"/>
          </a:xfrm>
          <a:prstGeom prst="rect">
            <a:avLst/>
          </a:prstGeom>
          <a:solidFill>
            <a:srgbClr val="FFFFFF"/>
          </a:solidFill>
          <a:ln w="6350">
            <a:noFill/>
            <a:miter lim="800000"/>
            <a:headEnd/>
            <a:tailEnd/>
          </a:ln>
        </p:spPr>
        <p:txBody>
          <a:bodyPr>
            <a:prstTxWarp prst="textNoShape">
              <a:avLst/>
            </a:prstTxWarp>
          </a:bodyPr>
          <a:lstStyle/>
          <a:p>
            <a:r>
              <a:rPr lang="en-US" sz="1200">
                <a:latin typeface="Cambria" charset="0"/>
                <a:ea typeface="Times New Roman" charset="0"/>
                <a:cs typeface="Times New Roman" charset="0"/>
              </a:rPr>
              <a:t>     </a:t>
            </a:r>
            <a:r>
              <a:rPr lang="en-US" sz="1200" b="1">
                <a:solidFill>
                  <a:srgbClr val="C00000"/>
                </a:solidFill>
                <a:latin typeface="Cambria" charset="0"/>
                <a:ea typeface="Times New Roman" charset="0"/>
                <a:cs typeface="Times New Roman" charset="0"/>
              </a:rPr>
              <a:t> </a:t>
            </a:r>
            <a:r>
              <a:rPr lang="en-US" sz="1600" b="1">
                <a:solidFill>
                  <a:srgbClr val="008000"/>
                </a:solidFill>
                <a:latin typeface="Cambria" charset="0"/>
                <a:ea typeface="Times New Roman" charset="0"/>
                <a:cs typeface="Times New Roman" charset="0"/>
              </a:rPr>
              <a:t>INTRODUCTION</a:t>
            </a:r>
            <a:endParaRPr lang="en-US" sz="1600" b="1">
              <a:solidFill>
                <a:srgbClr val="008000"/>
              </a:solidFill>
              <a:latin typeface="Times New Roman" charset="0"/>
              <a:ea typeface="Times New Roman" charset="0"/>
              <a:cs typeface="Times New Roman" charset="0"/>
            </a:endParaRPr>
          </a:p>
        </p:txBody>
      </p:sp>
      <p:cxnSp>
        <p:nvCxnSpPr>
          <p:cNvPr id="26" name="Straight Arrow Connector 25"/>
          <p:cNvCxnSpPr>
            <a:cxnSpLocks noChangeShapeType="1"/>
          </p:cNvCxnSpPr>
          <p:nvPr/>
        </p:nvCxnSpPr>
        <p:spPr bwMode="auto">
          <a:xfrm flipV="1">
            <a:off x="2462213" y="5662613"/>
            <a:ext cx="1593850" cy="139700"/>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cxnSp>
        <p:nvCxnSpPr>
          <p:cNvPr id="29" name="Straight Arrow Connector 28"/>
          <p:cNvCxnSpPr>
            <a:cxnSpLocks noChangeShapeType="1"/>
          </p:cNvCxnSpPr>
          <p:nvPr/>
        </p:nvCxnSpPr>
        <p:spPr bwMode="auto">
          <a:xfrm>
            <a:off x="2517775" y="1943100"/>
            <a:ext cx="619125" cy="1588"/>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sp>
        <p:nvSpPr>
          <p:cNvPr id="22540" name="Text Box 13"/>
          <p:cNvSpPr txBox="1">
            <a:spLocks noChangeArrowheads="1"/>
          </p:cNvSpPr>
          <p:nvPr/>
        </p:nvSpPr>
        <p:spPr bwMode="auto">
          <a:xfrm>
            <a:off x="4008438" y="5073650"/>
            <a:ext cx="1257300" cy="314325"/>
          </a:xfrm>
          <a:prstGeom prst="rect">
            <a:avLst/>
          </a:prstGeom>
          <a:solidFill>
            <a:srgbClr val="FFFFFF"/>
          </a:solidFill>
          <a:ln w="6350">
            <a:noFill/>
            <a:miter lim="800000"/>
            <a:headEnd/>
            <a:tailEnd/>
          </a:ln>
        </p:spPr>
        <p:txBody>
          <a:bodyPr>
            <a:prstTxWarp prst="textNoShape">
              <a:avLst/>
            </a:prstTxWarp>
          </a:bodyPr>
          <a:lstStyle/>
          <a:p>
            <a:endParaRPr lang="en-US" sz="1200" b="1">
              <a:solidFill>
                <a:srgbClr val="C00000"/>
              </a:solidFill>
              <a:latin typeface="Times New Roman" charset="0"/>
              <a:ea typeface="Times New Roman" charset="0"/>
              <a:cs typeface="Times New Roman" charset="0"/>
            </a:endParaRPr>
          </a:p>
        </p:txBody>
      </p:sp>
      <p:sp>
        <p:nvSpPr>
          <p:cNvPr id="22541" name="Text Box 13"/>
          <p:cNvSpPr txBox="1">
            <a:spLocks noChangeArrowheads="1"/>
          </p:cNvSpPr>
          <p:nvPr/>
        </p:nvSpPr>
        <p:spPr bwMode="auto">
          <a:xfrm>
            <a:off x="4173538" y="5459413"/>
            <a:ext cx="1722437" cy="342900"/>
          </a:xfrm>
          <a:prstGeom prst="rect">
            <a:avLst/>
          </a:prstGeom>
          <a:solidFill>
            <a:srgbClr val="FFFFFF"/>
          </a:solidFill>
          <a:ln w="6350">
            <a:noFill/>
            <a:miter lim="800000"/>
            <a:headEnd/>
            <a:tailEnd/>
          </a:ln>
        </p:spPr>
        <p:txBody>
          <a:bodyPr>
            <a:prstTxWarp prst="textNoShape">
              <a:avLst/>
            </a:prstTxWarp>
          </a:bodyPr>
          <a:lstStyle/>
          <a:p>
            <a:r>
              <a:rPr lang="en-US" sz="1600" b="1">
                <a:solidFill>
                  <a:srgbClr val="008000"/>
                </a:solidFill>
                <a:latin typeface="Cambria" charset="0"/>
                <a:ea typeface="Calibri" pitchFamily="-109" charset="0"/>
                <a:cs typeface="Calibri" pitchFamily="-109" charset="0"/>
              </a:rPr>
              <a:t>CONCLUSION</a:t>
            </a:r>
          </a:p>
        </p:txBody>
      </p:sp>
      <p:sp>
        <p:nvSpPr>
          <p:cNvPr id="22542" name="Text Box 24"/>
          <p:cNvSpPr txBox="1">
            <a:spLocks noChangeArrowheads="1"/>
          </p:cNvSpPr>
          <p:nvPr/>
        </p:nvSpPr>
        <p:spPr bwMode="auto">
          <a:xfrm>
            <a:off x="685800" y="211138"/>
            <a:ext cx="6378575" cy="1008062"/>
          </a:xfrm>
          <a:prstGeom prst="rect">
            <a:avLst/>
          </a:prstGeom>
          <a:solidFill>
            <a:srgbClr val="FFFFFF"/>
          </a:solidFill>
          <a:ln w="6350">
            <a:noFill/>
            <a:miter lim="800000"/>
            <a:headEnd/>
            <a:tailEnd/>
          </a:ln>
        </p:spPr>
        <p:txBody>
          <a:bodyPr>
            <a:prstTxWarp prst="textNoShape">
              <a:avLst/>
            </a:prstTxWarp>
          </a:bodyPr>
          <a:lstStyle/>
          <a:p>
            <a:pPr>
              <a:lnSpc>
                <a:spcPct val="150000"/>
              </a:lnSpc>
            </a:pPr>
            <a:r>
              <a:rPr lang="en-US" sz="2000" b="1">
                <a:solidFill>
                  <a:srgbClr val="0000FF"/>
                </a:solidFill>
                <a:latin typeface="BlairMdITC TT-Medium" charset="0"/>
                <a:ea typeface="Times New Roman" charset="0"/>
                <a:cs typeface="Times New Roman" charset="0"/>
              </a:rPr>
              <a:t>   </a:t>
            </a:r>
            <a:r>
              <a:rPr lang="en-US" sz="2800" b="1">
                <a:solidFill>
                  <a:srgbClr val="0000FF"/>
                </a:solidFill>
                <a:latin typeface="BlairMdITC TT-Medium" charset="0"/>
                <a:ea typeface="Times New Roman" charset="0"/>
                <a:cs typeface="Times New Roman" charset="0"/>
              </a:rPr>
              <a:t>ESSAY  STRUCTURE</a:t>
            </a:r>
          </a:p>
          <a:p>
            <a:pPr>
              <a:lnSpc>
                <a:spcPct val="150000"/>
              </a:lnSpc>
            </a:pPr>
            <a:r>
              <a:rPr lang="en-US" sz="1600" b="1">
                <a:solidFill>
                  <a:srgbClr val="C00000"/>
                </a:solidFill>
                <a:latin typeface="Cambria" charset="0"/>
                <a:ea typeface="Times New Roman" charset="0"/>
                <a:cs typeface="Times New Roman" charset="0"/>
              </a:rPr>
              <a:t>                             ESSAY MAN</a:t>
            </a:r>
            <a:endParaRPr lang="en-US" sz="1400" b="1">
              <a:solidFill>
                <a:srgbClr val="C00000"/>
              </a:solidFill>
              <a:latin typeface="Times New Roman" charset="0"/>
              <a:ea typeface="Times New Roman" charset="0"/>
              <a:cs typeface="Times New Roman" charset="0"/>
            </a:endParaRPr>
          </a:p>
        </p:txBody>
      </p:sp>
      <p:cxnSp>
        <p:nvCxnSpPr>
          <p:cNvPr id="50" name="Straight Arrow Connector 49"/>
          <p:cNvCxnSpPr>
            <a:cxnSpLocks noChangeShapeType="1"/>
          </p:cNvCxnSpPr>
          <p:nvPr/>
        </p:nvCxnSpPr>
        <p:spPr bwMode="auto">
          <a:xfrm rot="5400000">
            <a:off x="3434556" y="1550194"/>
            <a:ext cx="452438" cy="2393950"/>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cxnSp>
        <p:nvCxnSpPr>
          <p:cNvPr id="61" name="Straight Arrow Connector 60"/>
          <p:cNvCxnSpPr>
            <a:cxnSpLocks noChangeShapeType="1"/>
          </p:cNvCxnSpPr>
          <p:nvPr/>
        </p:nvCxnSpPr>
        <p:spPr bwMode="auto">
          <a:xfrm rot="10800000" flipV="1">
            <a:off x="2463800" y="2520950"/>
            <a:ext cx="2606675" cy="1341438"/>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cxnSp>
        <p:nvCxnSpPr>
          <p:cNvPr id="63" name="Straight Arrow Connector 62"/>
          <p:cNvCxnSpPr>
            <a:cxnSpLocks noChangeShapeType="1"/>
          </p:cNvCxnSpPr>
          <p:nvPr/>
        </p:nvCxnSpPr>
        <p:spPr bwMode="auto">
          <a:xfrm rot="10800000" flipV="1">
            <a:off x="2490788" y="2520950"/>
            <a:ext cx="3152775" cy="1974850"/>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sp>
        <p:nvSpPr>
          <p:cNvPr id="22546" name="Straight Connector 9"/>
          <p:cNvSpPr>
            <a:spLocks noChangeShapeType="1"/>
          </p:cNvSpPr>
          <p:nvPr/>
        </p:nvSpPr>
        <p:spPr bwMode="auto">
          <a:xfrm flipV="1">
            <a:off x="2490788" y="3521075"/>
            <a:ext cx="1809750" cy="974725"/>
          </a:xfrm>
          <a:prstGeom prst="line">
            <a:avLst/>
          </a:prstGeom>
          <a:noFill/>
          <a:ln w="9525">
            <a:solidFill>
              <a:srgbClr val="4579B8"/>
            </a:solidFill>
            <a:round/>
            <a:headEnd/>
            <a:tailEnd/>
          </a:ln>
        </p:spPr>
        <p:txBody>
          <a:bodyPr>
            <a:prstTxWarp prst="textNoShape">
              <a:avLst/>
            </a:prstTxWarp>
          </a:bodyPr>
          <a:lstStyle/>
          <a:p>
            <a:endParaRPr lang="en-US"/>
          </a:p>
        </p:txBody>
      </p:sp>
      <p:sp>
        <p:nvSpPr>
          <p:cNvPr id="22547" name="Straight Connector 9"/>
          <p:cNvSpPr>
            <a:spLocks noChangeShapeType="1"/>
          </p:cNvSpPr>
          <p:nvPr/>
        </p:nvSpPr>
        <p:spPr bwMode="auto">
          <a:xfrm>
            <a:off x="2365375" y="2973388"/>
            <a:ext cx="1935163" cy="547687"/>
          </a:xfrm>
          <a:prstGeom prst="line">
            <a:avLst/>
          </a:prstGeom>
          <a:noFill/>
          <a:ln w="9525">
            <a:solidFill>
              <a:srgbClr val="4579B8"/>
            </a:solidFill>
            <a:round/>
            <a:headEnd/>
            <a:tailEnd/>
          </a:ln>
        </p:spPr>
        <p:txBody>
          <a:bodyPr>
            <a:prstTxWarp prst="textNoShape">
              <a:avLst/>
            </a:prstTxWarp>
          </a:bodyPr>
          <a:lstStyle/>
          <a:p>
            <a:endParaRPr lang="en-US"/>
          </a:p>
        </p:txBody>
      </p:sp>
      <p:sp>
        <p:nvSpPr>
          <p:cNvPr id="22548" name="Text Box 2"/>
          <p:cNvSpPr txBox="1">
            <a:spLocks noChangeArrowheads="1"/>
          </p:cNvSpPr>
          <p:nvPr/>
        </p:nvSpPr>
        <p:spPr bwMode="auto">
          <a:xfrm>
            <a:off x="1974850" y="4940300"/>
            <a:ext cx="744538" cy="322263"/>
          </a:xfrm>
          <a:prstGeom prst="rect">
            <a:avLst/>
          </a:prstGeom>
          <a:solidFill>
            <a:srgbClr val="FFFFFF"/>
          </a:solidFill>
          <a:ln w="6350">
            <a:noFill/>
            <a:miter lim="800000"/>
            <a:headEnd/>
            <a:tailEnd/>
          </a:ln>
        </p:spPr>
        <p:txBody>
          <a:bodyPr>
            <a:prstTxWarp prst="textNoShape">
              <a:avLst/>
            </a:prstTxWarp>
          </a:bodyPr>
          <a:lstStyle/>
          <a:p>
            <a:r>
              <a:rPr lang="en-US" sz="2200" b="1">
                <a:latin typeface="Arial Black" charset="0"/>
                <a:ea typeface="Times New Roman" charset="0"/>
                <a:cs typeface="Times New Roman" charset="0"/>
              </a:rPr>
              <a:t>   </a:t>
            </a:r>
          </a:p>
          <a:p>
            <a:endParaRPr lang="en-US" sz="1200">
              <a:latin typeface="Times New Roman" charset="0"/>
              <a:ea typeface="Times New Roman"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anim calcmode="lin" valueType="num">
                                      <p:cBhvr additive="base">
                                        <p:cTn id="25" dur="500" fill="hold"/>
                                        <p:tgtEl>
                                          <p:spTgt spid="50"/>
                                        </p:tgtEl>
                                        <p:attrNameLst>
                                          <p:attrName>ppt_x</p:attrName>
                                        </p:attrNameLst>
                                      </p:cBhvr>
                                      <p:tavLst>
                                        <p:tav tm="0">
                                          <p:val>
                                            <p:strVal val="#ppt_x"/>
                                          </p:val>
                                        </p:tav>
                                        <p:tav tm="100000">
                                          <p:val>
                                            <p:strVal val="#ppt_x"/>
                                          </p:val>
                                        </p:tav>
                                      </p:tavLst>
                                    </p:anim>
                                    <p:anim calcmode="lin" valueType="num">
                                      <p:cBhvr additive="base">
                                        <p:cTn id="2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nodeType="click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base">
                                        <p:cTn id="31" dur="500" fill="hold"/>
                                        <p:tgtEl>
                                          <p:spTgt spid="61"/>
                                        </p:tgtEl>
                                        <p:attrNameLst>
                                          <p:attrName>ppt_x</p:attrName>
                                        </p:attrNameLst>
                                      </p:cBhvr>
                                      <p:tavLst>
                                        <p:tav tm="0">
                                          <p:val>
                                            <p:strVal val="#ppt_x"/>
                                          </p:val>
                                        </p:tav>
                                        <p:tav tm="100000">
                                          <p:val>
                                            <p:strVal val="#ppt_x"/>
                                          </p:val>
                                        </p:tav>
                                      </p:tavLst>
                                    </p:anim>
                                    <p:anim calcmode="lin" valueType="num">
                                      <p:cBhvr additive="base">
                                        <p:cTn id="3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additive="base">
                                        <p:cTn id="37" dur="500" fill="hold"/>
                                        <p:tgtEl>
                                          <p:spTgt spid="63"/>
                                        </p:tgtEl>
                                        <p:attrNameLst>
                                          <p:attrName>ppt_x</p:attrName>
                                        </p:attrNameLst>
                                      </p:cBhvr>
                                      <p:tavLst>
                                        <p:tav tm="0">
                                          <p:val>
                                            <p:strVal val="#ppt_x"/>
                                          </p:val>
                                        </p:tav>
                                        <p:tav tm="100000">
                                          <p:val>
                                            <p:strVal val="#ppt_x"/>
                                          </p:val>
                                        </p:tav>
                                      </p:tavLst>
                                    </p:anim>
                                    <p:anim calcmode="lin" valueType="num">
                                      <p:cBhvr additive="base">
                                        <p:cTn id="38"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62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Academic Essay Structure:</a:t>
            </a:r>
            <a:r>
              <a:rPr lang="en-US" dirty="0" smtClean="0">
                <a:solidFill>
                  <a:schemeClr val="accent2">
                    <a:lumMod val="75000"/>
                  </a:schemeClr>
                </a:solidFill>
              </a:rPr>
              <a:t> </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r>
              <a:rPr lang="en-US" sz="2800" b="1" dirty="0" smtClean="0"/>
              <a:t>Introduction:</a:t>
            </a:r>
            <a:r>
              <a:rPr lang="en-US" sz="2400" b="1" dirty="0" smtClean="0"/>
              <a:t> </a:t>
            </a:r>
            <a:r>
              <a:rPr lang="en-US" sz="1600" dirty="0" smtClean="0"/>
              <a:t>Begin with a strong introduction that draws in the reader’s attention.  Tell briefly about yourself, your academic and career goals as well as state the steps you have done for the pursuit of your goals.</a:t>
            </a:r>
          </a:p>
          <a:p>
            <a:r>
              <a:rPr lang="en-US" sz="1800" b="1" dirty="0" smtClean="0">
                <a:latin typeface="Futura"/>
                <a:cs typeface="Futura"/>
              </a:rPr>
              <a:t>Thesis:</a:t>
            </a:r>
            <a:r>
              <a:rPr lang="en-US" sz="2400" b="1" dirty="0" smtClean="0"/>
              <a:t> </a:t>
            </a:r>
            <a:r>
              <a:rPr lang="en-US" sz="1600" dirty="0" smtClean="0"/>
              <a:t>As the last sentence of your introduction, state your opinion</a:t>
            </a:r>
          </a:p>
          <a:p>
            <a:pPr>
              <a:buNone/>
            </a:pPr>
            <a:r>
              <a:rPr lang="en-US" sz="1600" dirty="0" smtClean="0"/>
              <a:t>      that you deserve to win the scholarship, and support it by mentioning why you should be  considered  as </a:t>
            </a:r>
            <a:r>
              <a:rPr lang="en-US" sz="1600" u="sng" dirty="0" smtClean="0"/>
              <a:t>the candidate </a:t>
            </a:r>
            <a:r>
              <a:rPr lang="en-US" sz="1600" dirty="0" smtClean="0"/>
              <a:t> to win. State at least three reasons that show </a:t>
            </a:r>
            <a:r>
              <a:rPr lang="en-US" sz="1600" b="1" dirty="0" smtClean="0">
                <a:solidFill>
                  <a:srgbClr val="E42ED2"/>
                </a:solidFill>
              </a:rPr>
              <a:t>(1) obstacles and financial need you have and are still facing,  </a:t>
            </a:r>
            <a:r>
              <a:rPr lang="en-US" sz="1600" b="1" dirty="0" smtClean="0">
                <a:solidFill>
                  <a:schemeClr val="accent5">
                    <a:lumMod val="75000"/>
                  </a:schemeClr>
                </a:solidFill>
              </a:rPr>
              <a:t>(2) your motivations, commitment, and achievements,</a:t>
            </a:r>
            <a:r>
              <a:rPr lang="en-US" sz="1600" b="1" dirty="0" smtClean="0"/>
              <a:t> </a:t>
            </a:r>
            <a:r>
              <a:rPr lang="en-US" sz="1600" dirty="0" smtClean="0"/>
              <a:t>as well as</a:t>
            </a:r>
            <a:r>
              <a:rPr lang="en-US" sz="1600" b="1" dirty="0" smtClean="0"/>
              <a:t> </a:t>
            </a:r>
            <a:r>
              <a:rPr lang="en-US" sz="1600" b="1" dirty="0" smtClean="0">
                <a:solidFill>
                  <a:schemeClr val="accent4">
                    <a:lumMod val="75000"/>
                  </a:schemeClr>
                </a:solidFill>
              </a:rPr>
              <a:t>(3) how the scholarship will encourage you in your further achievements.</a:t>
            </a:r>
          </a:p>
          <a:p>
            <a:pPr>
              <a:buNone/>
            </a:pPr>
            <a:endParaRPr lang="en-US" sz="1600" b="1" dirty="0" smtClean="0">
              <a:solidFill>
                <a:schemeClr val="accent4">
                  <a:lumMod val="75000"/>
                </a:schemeClr>
              </a:solidFill>
            </a:endParaRPr>
          </a:p>
          <a:p>
            <a:r>
              <a:rPr lang="en-US" sz="2800" b="1" dirty="0" smtClean="0"/>
              <a:t>Body:</a:t>
            </a:r>
            <a:r>
              <a:rPr lang="en-US" sz="2800" dirty="0" smtClean="0"/>
              <a:t>  </a:t>
            </a:r>
            <a:r>
              <a:rPr lang="en-US" sz="1600" dirty="0" smtClean="0"/>
              <a:t>Develop the supporting qualifications mentioned in the thesis by providing concrete details, facts, examples.  </a:t>
            </a:r>
            <a:r>
              <a:rPr lang="en-US" sz="1600" b="1" dirty="0" smtClean="0">
                <a:solidFill>
                  <a:srgbClr val="E42ED2"/>
                </a:solidFill>
              </a:rPr>
              <a:t>(1) identify the obstacles you have confronted and are still facing, </a:t>
            </a:r>
            <a:r>
              <a:rPr lang="en-US" sz="1600" b="1" dirty="0" smtClean="0">
                <a:solidFill>
                  <a:srgbClr val="31859C"/>
                </a:solidFill>
              </a:rPr>
              <a:t>(2) As a contrast, show your commitment for education and for achieving your goals </a:t>
            </a:r>
            <a:r>
              <a:rPr lang="en-US" sz="1600" dirty="0" smtClean="0"/>
              <a:t>(state if you are full or part time student and your GPA). Mention what has motivated you to choose your major, and how you have succeeded so far. </a:t>
            </a:r>
            <a:r>
              <a:rPr lang="en-US" sz="1600" b="1" dirty="0" smtClean="0">
                <a:solidFill>
                  <a:schemeClr val="accent4">
                    <a:lumMod val="75000"/>
                  </a:schemeClr>
                </a:solidFill>
              </a:rPr>
              <a:t>(3) State how the scholarship will be a motivation for new achievements.</a:t>
            </a:r>
          </a:p>
          <a:p>
            <a:pPr>
              <a:buNone/>
            </a:pPr>
            <a:endParaRPr lang="en-US" sz="1600" b="1" dirty="0" smtClean="0">
              <a:solidFill>
                <a:schemeClr val="accent4">
                  <a:lumMod val="75000"/>
                </a:schemeClr>
              </a:solidFill>
            </a:endParaRPr>
          </a:p>
          <a:p>
            <a:pPr>
              <a:buNone/>
            </a:pPr>
            <a:endParaRPr lang="en-US" sz="1600" dirty="0" smtClean="0">
              <a:solidFill>
                <a:schemeClr val="accent4">
                  <a:lumMod val="75000"/>
                </a:schemeClr>
              </a:solidFill>
            </a:endParaRPr>
          </a:p>
          <a:p>
            <a:endParaRPr lang="en-US" sz="1600" dirty="0" smtClean="0"/>
          </a:p>
          <a:p>
            <a:endParaRPr lang="en-US" sz="16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56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53735"/>
                </a:solidFill>
              </a:rPr>
              <a:t>Academic Essay Structure:</a:t>
            </a:r>
            <a:r>
              <a:rPr lang="en-US" dirty="0" smtClean="0">
                <a:solidFill>
                  <a:srgbClr val="953735"/>
                </a:solidFill>
              </a:rPr>
              <a:t> </a:t>
            </a:r>
            <a:endParaRPr lang="en-US" dirty="0">
              <a:solidFill>
                <a:srgbClr val="953735"/>
              </a:solidFill>
            </a:endParaRPr>
          </a:p>
        </p:txBody>
      </p:sp>
      <p:sp>
        <p:nvSpPr>
          <p:cNvPr id="3" name="Content Placeholder 2"/>
          <p:cNvSpPr>
            <a:spLocks noGrp="1"/>
          </p:cNvSpPr>
          <p:nvPr>
            <p:ph idx="1"/>
          </p:nvPr>
        </p:nvSpPr>
        <p:spPr>
          <a:xfrm>
            <a:off x="457200" y="1417639"/>
            <a:ext cx="8229600" cy="3046917"/>
          </a:xfrm>
        </p:spPr>
        <p:txBody>
          <a:bodyPr>
            <a:normAutofit/>
          </a:bodyPr>
          <a:lstStyle/>
          <a:p>
            <a:pPr>
              <a:lnSpc>
                <a:spcPct val="150000"/>
              </a:lnSpc>
              <a:spcBef>
                <a:spcPts val="0"/>
              </a:spcBef>
            </a:pPr>
            <a:r>
              <a:rPr lang="en-US" dirty="0" smtClean="0"/>
              <a:t> </a:t>
            </a:r>
            <a:r>
              <a:rPr lang="en-US" sz="2800" b="1" dirty="0" smtClean="0"/>
              <a:t>Conclusion:  </a:t>
            </a:r>
            <a:r>
              <a:rPr lang="en-US" sz="1730" dirty="0" smtClean="0"/>
              <a:t>Confirm your opinion that you deserve to be the scholarship winner and restate briefly the supporting qualifications you have mentioned in your thesis. Re-convey who you are and your motivations for receiving a scholarship. End with optimism and reaffirm that scholarship will not only be a financial assistant that you need so much, but most importantly an encouragement for more achievements toward the pursuit of your goals. </a:t>
            </a:r>
            <a:endParaRPr lang="en-US" sz="1730" dirty="0"/>
          </a:p>
        </p:txBody>
      </p:sp>
      <p:pic>
        <p:nvPicPr>
          <p:cNvPr id="4" name="Picture 4"/>
          <p:cNvPicPr>
            <a:picLocks noChangeAspect="1"/>
          </p:cNvPicPr>
          <p:nvPr/>
        </p:nvPicPr>
        <p:blipFill>
          <a:blip r:embed="rId3"/>
          <a:srcRect/>
          <a:stretch>
            <a:fillRect/>
          </a:stretch>
        </p:blipFill>
        <p:spPr bwMode="auto">
          <a:xfrm>
            <a:off x="2463095" y="4300984"/>
            <a:ext cx="3675399" cy="25570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alphaModFix amt="41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THANK YOU</a:t>
            </a:r>
            <a:br>
              <a:rPr lang="en-US" dirty="0" smtClean="0">
                <a:solidFill>
                  <a:schemeClr val="accent2">
                    <a:lumMod val="75000"/>
                  </a:schemeClr>
                </a:solidFill>
              </a:rPr>
            </a:br>
            <a:r>
              <a:rPr lang="en-US" dirty="0" smtClean="0">
                <a:solidFill>
                  <a:schemeClr val="accent2">
                    <a:lumMod val="75000"/>
                  </a:schemeClr>
                </a:solidFill>
              </a:rPr>
              <a:t>FOR COMING!</a:t>
            </a:r>
            <a:endParaRPr lang="en-US" dirty="0">
              <a:solidFill>
                <a:schemeClr val="accent2">
                  <a:lumMod val="75000"/>
                </a:schemeClr>
              </a:solidFill>
            </a:endParaRPr>
          </a:p>
        </p:txBody>
      </p:sp>
      <p:sp>
        <p:nvSpPr>
          <p:cNvPr id="3" name="Content Placeholder 2"/>
          <p:cNvSpPr>
            <a:spLocks noGrp="1"/>
          </p:cNvSpPr>
          <p:nvPr>
            <p:ph idx="1"/>
          </p:nvPr>
        </p:nvSpPr>
        <p:spPr>
          <a:xfrm>
            <a:off x="457200" y="1905135"/>
            <a:ext cx="8229600" cy="4483798"/>
          </a:xfrm>
        </p:spPr>
        <p:txBody>
          <a:bodyPr/>
          <a:lstStyle/>
          <a:p>
            <a:pPr>
              <a:buNone/>
            </a:pPr>
            <a:r>
              <a:rPr lang="en-US" dirty="0" smtClean="0"/>
              <a:t>   </a:t>
            </a:r>
            <a:r>
              <a:rPr lang="en-US" dirty="0" smtClean="0">
                <a:solidFill>
                  <a:srgbClr val="660066"/>
                </a:solidFill>
              </a:rPr>
              <a:t>GOOD LUCK !  YOU DESERVE TO RECEIVE SCHOLORSHIP FOR YOUR HARD WORK AND ACADEMIC ACHIEVEMENTS!</a:t>
            </a:r>
          </a:p>
          <a:p>
            <a:pPr>
              <a:buNone/>
            </a:pPr>
            <a:endParaRPr lang="en-US" dirty="0" smtClean="0">
              <a:solidFill>
                <a:srgbClr val="660066"/>
              </a:solidFill>
            </a:endParaRPr>
          </a:p>
          <a:p>
            <a:r>
              <a:rPr lang="en-US" sz="1600" u="sng" dirty="0" smtClean="0">
                <a:hlinkClick r:id="rId4"/>
              </a:rPr>
              <a:t>Terry Moore: How to tie your shoes</a:t>
            </a:r>
            <a:endParaRPr lang="en-US" sz="1600" dirty="0" smtClean="0"/>
          </a:p>
          <a:p>
            <a:pPr>
              <a:buNone/>
            </a:pPr>
            <a:r>
              <a:rPr lang="en-US" sz="1600" u="sng" dirty="0" smtClean="0">
                <a:hlinkClick r:id="rId5"/>
              </a:rPr>
              <a:t>http://www.ted.com/playlists/81/</a:t>
            </a:r>
            <a:r>
              <a:rPr lang="en-US" sz="1600" u="sng" smtClean="0">
                <a:hlinkClick r:id="rId5"/>
              </a:rPr>
              <a:t>ted_in_3_minutes.html</a:t>
            </a:r>
            <a:endParaRPr lang="en-US" sz="1600" smtClean="0"/>
          </a:p>
          <a:p>
            <a:pPr>
              <a:buNone/>
            </a:pPr>
            <a:endParaRPr lang="en-US" sz="1600" smtClean="0">
              <a:solidFill>
                <a:srgbClr val="660066"/>
              </a:solidFill>
            </a:endParaRPr>
          </a:p>
          <a:p>
            <a:endParaRPr lang="en-US" dirty="0" smtClean="0"/>
          </a:p>
          <a:p>
            <a:endParaRPr lang="en-US" dirty="0"/>
          </a:p>
        </p:txBody>
      </p:sp>
      <p:graphicFrame>
        <p:nvGraphicFramePr>
          <p:cNvPr id="22530" name="Object 2"/>
          <p:cNvGraphicFramePr>
            <a:graphicFrameLocks noChangeAspect="1"/>
          </p:cNvGraphicFramePr>
          <p:nvPr/>
        </p:nvGraphicFramePr>
        <p:xfrm>
          <a:off x="5865340" y="3476193"/>
          <a:ext cx="2635250" cy="1825625"/>
        </p:xfrm>
        <a:graphic>
          <a:graphicData uri="http://schemas.openxmlformats.org/presentationml/2006/ole">
            <p:oleObj spid="_x0000_s22530" name="Document" r:id="rId6" imgW="1485900" imgH="1028700" progId="Word.Document.12">
              <p:link updateAutomatic="1"/>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TotalTime>
  <Words>1158</Words>
  <Application>Microsoft Macintosh PowerPoint</Application>
  <PresentationFormat>On-screen Show (4:3)</PresentationFormat>
  <Paragraphs>71</Paragraphs>
  <Slides>9</Slides>
  <Notes>0</Notes>
  <HiddenSlides>0</HiddenSlides>
  <MMClips>0</MMClips>
  <ScaleCrop>false</ScaleCrop>
  <HeadingPairs>
    <vt:vector size="6" baseType="variant">
      <vt:variant>
        <vt:lpstr>Design Template</vt:lpstr>
      </vt:variant>
      <vt:variant>
        <vt:i4>1</vt:i4>
      </vt:variant>
      <vt:variant>
        <vt:lpstr>Links</vt:lpstr>
      </vt:variant>
      <vt:variant>
        <vt:i4>3</vt:i4>
      </vt:variant>
      <vt:variant>
        <vt:lpstr>Slide Titles</vt:lpstr>
      </vt:variant>
      <vt:variant>
        <vt:i4>9</vt:i4>
      </vt:variant>
    </vt:vector>
  </HeadingPairs>
  <TitlesOfParts>
    <vt:vector size="13" baseType="lpstr">
      <vt:lpstr>Office Theme</vt:lpstr>
      <vt:lpstr>Macintosh HD:Users:writingtutor:Desktop:KRISTINA Y&gt;:HANDOUTS by KY:SCHOLARSHIP ESSAY HANDOUT.doc!OLE_LINK1</vt:lpstr>
      <vt:lpstr>Macintosh HD:Users:writingtutor:Desktop:KRISTINA Y&gt;:HANDOUTS by KY:SCHOLARSHIP ESSAY HANDOUT.doc!OLE_LINK2</vt:lpstr>
      <vt:lpstr>???</vt:lpstr>
      <vt:lpstr>TIPS ON SCHOLARSHIP ESSAY  </vt:lpstr>
      <vt:lpstr>WHAT is a Scholarship ?</vt:lpstr>
      <vt:lpstr>The most common scholarships </vt:lpstr>
      <vt:lpstr>IT IS IMPORTANT TO:</vt:lpstr>
      <vt:lpstr>IT IS IMPORTANT TO: </vt:lpstr>
      <vt:lpstr>Slide 6</vt:lpstr>
      <vt:lpstr>Academic Essay Structure: </vt:lpstr>
      <vt:lpstr>Academic Essay Structure: </vt:lpstr>
      <vt:lpstr>THANK YOU FOR COMING!</vt:lpstr>
    </vt:vector>
  </TitlesOfParts>
  <Company>LACCD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ON SCHOLARSHIP ESSAY  </dc:title>
  <dc:creator>LAVC Writing Tutor</dc:creator>
  <cp:lastModifiedBy>LAVC Writing Tutor</cp:lastModifiedBy>
  <cp:revision>7</cp:revision>
  <dcterms:created xsi:type="dcterms:W3CDTF">2013-03-07T22:24:06Z</dcterms:created>
  <dcterms:modified xsi:type="dcterms:W3CDTF">2013-03-07T22:24:21Z</dcterms:modified>
</cp:coreProperties>
</file>