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5" r:id="rId9"/>
    <p:sldId id="263" r:id="rId10"/>
    <p:sldId id="26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3A649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showGuides="1">
      <p:cViewPr varScale="1">
        <p:scale>
          <a:sx n="74" d="100"/>
          <a:sy n="74" d="100"/>
        </p:scale>
        <p:origin x="-1688"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6718E3-CB39-8D47-ABA2-E749C2A6DC08}" type="datetimeFigureOut">
              <a:rPr lang="en-US" smtClean="0"/>
              <a:t>4/30/13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5257C-063E-E24E-B3C8-BDFC21C6841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6718E3-CB39-8D47-ABA2-E749C2A6DC08}" type="datetimeFigureOut">
              <a:rPr lang="en-US" smtClean="0"/>
              <a:t>4/30/13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5257C-063E-E24E-B3C8-BDFC21C684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6718E3-CB39-8D47-ABA2-E749C2A6DC08}" type="datetimeFigureOut">
              <a:rPr lang="en-US" smtClean="0"/>
              <a:t>4/30/13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5257C-063E-E24E-B3C8-BDFC21C684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6718E3-CB39-8D47-ABA2-E749C2A6DC08}" type="datetimeFigureOut">
              <a:rPr lang="en-US" smtClean="0"/>
              <a:t>4/30/13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5257C-063E-E24E-B3C8-BDFC21C6841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6718E3-CB39-8D47-ABA2-E749C2A6DC08}" type="datetimeFigureOut">
              <a:rPr lang="en-US" smtClean="0"/>
              <a:t>4/30/13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5257C-063E-E24E-B3C8-BDFC21C6841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6718E3-CB39-8D47-ABA2-E749C2A6DC08}" type="datetimeFigureOut">
              <a:rPr lang="en-US" smtClean="0"/>
              <a:t>4/30/13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15257C-063E-E24E-B3C8-BDFC21C6841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6718E3-CB39-8D47-ABA2-E749C2A6DC08}" type="datetimeFigureOut">
              <a:rPr lang="en-US" smtClean="0"/>
              <a:t>4/30/13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15257C-063E-E24E-B3C8-BDFC21C6841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6718E3-CB39-8D47-ABA2-E749C2A6DC08}" type="datetimeFigureOut">
              <a:rPr lang="en-US" smtClean="0"/>
              <a:t>4/30/13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15257C-063E-E24E-B3C8-BDFC21C684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718E3-CB39-8D47-ABA2-E749C2A6DC08}" type="datetimeFigureOut">
              <a:rPr lang="en-US" smtClean="0"/>
              <a:t>4/30/13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15257C-063E-E24E-B3C8-BDFC21C684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6718E3-CB39-8D47-ABA2-E749C2A6DC08}" type="datetimeFigureOut">
              <a:rPr lang="en-US" smtClean="0"/>
              <a:t>4/30/13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15257C-063E-E24E-B3C8-BDFC21C6841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6718E3-CB39-8D47-ABA2-E749C2A6DC08}" type="datetimeFigureOut">
              <a:rPr lang="en-US" smtClean="0"/>
              <a:t>4/30/13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15257C-063E-E24E-B3C8-BDFC21C6841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6718E3-CB39-8D47-ABA2-E749C2A6DC08}" type="datetimeFigureOut">
              <a:rPr lang="en-US" smtClean="0"/>
              <a:t>4/30/13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15257C-063E-E24E-B3C8-BDFC21C6841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2">
            <a:lumMod val="40000"/>
            <a:lumOff val="60000"/>
            <a:alpha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11821" y="2130425"/>
            <a:ext cx="3673047" cy="1470025"/>
          </a:xfrm>
        </p:spPr>
        <p:txBody>
          <a:bodyPr>
            <a:noAutofit/>
          </a:bodyPr>
          <a:lstStyle/>
          <a:p>
            <a:r>
              <a:rPr lang="en-US" sz="4800" b="1" dirty="0" smtClean="0">
                <a:solidFill>
                  <a:srgbClr val="800000"/>
                </a:solidFill>
                <a:latin typeface="Arial Black"/>
                <a:cs typeface="Arial Black"/>
              </a:rPr>
              <a:t>ACTIVE READING</a:t>
            </a:r>
            <a:endParaRPr lang="en-US" sz="4800" b="1" dirty="0">
              <a:solidFill>
                <a:srgbClr val="800000"/>
              </a:solidFill>
              <a:latin typeface="Arial Black"/>
              <a:cs typeface="Arial Black"/>
            </a:endParaRPr>
          </a:p>
        </p:txBody>
      </p:sp>
      <p:sp>
        <p:nvSpPr>
          <p:cNvPr id="3" name="Subtitle 2"/>
          <p:cNvSpPr>
            <a:spLocks noGrp="1"/>
          </p:cNvSpPr>
          <p:nvPr>
            <p:ph type="subTitle" idx="1"/>
          </p:nvPr>
        </p:nvSpPr>
        <p:spPr>
          <a:xfrm>
            <a:off x="4571999" y="3886200"/>
            <a:ext cx="4572001" cy="1752600"/>
          </a:xfrm>
        </p:spPr>
        <p:txBody>
          <a:bodyPr/>
          <a:lstStyle/>
          <a:p>
            <a:r>
              <a:rPr lang="en-US" dirty="0" smtClean="0">
                <a:solidFill>
                  <a:schemeClr val="accent2">
                    <a:lumMod val="60000"/>
                    <a:lumOff val="40000"/>
                  </a:schemeClr>
                </a:solidFill>
                <a:latin typeface="Arial Black"/>
                <a:cs typeface="Arial Black"/>
              </a:rPr>
              <a:t>Workshop by:</a:t>
            </a:r>
          </a:p>
          <a:p>
            <a:r>
              <a:rPr lang="en-US" dirty="0" smtClean="0">
                <a:solidFill>
                  <a:schemeClr val="accent2">
                    <a:lumMod val="60000"/>
                    <a:lumOff val="40000"/>
                  </a:schemeClr>
                </a:solidFill>
                <a:latin typeface="Arial Black"/>
                <a:cs typeface="Arial Black"/>
              </a:rPr>
              <a:t>Kristina </a:t>
            </a:r>
            <a:r>
              <a:rPr lang="en-US" dirty="0" err="1" smtClean="0">
                <a:solidFill>
                  <a:schemeClr val="accent2">
                    <a:lumMod val="60000"/>
                    <a:lumOff val="40000"/>
                  </a:schemeClr>
                </a:solidFill>
                <a:latin typeface="Arial Black"/>
                <a:cs typeface="Arial Black"/>
              </a:rPr>
              <a:t>Yegoryan</a:t>
            </a:r>
            <a:endParaRPr lang="en-US" dirty="0">
              <a:solidFill>
                <a:schemeClr val="accent2">
                  <a:lumMod val="60000"/>
                  <a:lumOff val="40000"/>
                </a:schemeClr>
              </a:solidFill>
              <a:latin typeface="Arial Black"/>
              <a:cs typeface="Arial Black"/>
            </a:endParaRPr>
          </a:p>
        </p:txBody>
      </p:sp>
      <p:pic>
        <p:nvPicPr>
          <p:cNvPr id="4" name="Picture 3" descr="images.jpeg"/>
          <p:cNvPicPr>
            <a:picLocks noChangeAspect="1"/>
          </p:cNvPicPr>
          <p:nvPr/>
        </p:nvPicPr>
        <p:blipFill>
          <a:blip r:embed="rId2"/>
          <a:stretch>
            <a:fillRect/>
          </a:stretch>
        </p:blipFill>
        <p:spPr>
          <a:xfrm>
            <a:off x="0" y="1"/>
            <a:ext cx="4571999"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2">
            <a:lumMod val="60000"/>
            <a:lumOff val="40000"/>
            <a:alpha val="53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Chalkboard"/>
                <a:cs typeface="Chalkboard"/>
              </a:rPr>
              <a:t>ACTIVITY TIME!</a:t>
            </a:r>
            <a:endParaRPr lang="en-US" dirty="0">
              <a:solidFill>
                <a:srgbClr val="FF0000"/>
              </a:solidFill>
              <a:latin typeface="Chalkboard"/>
              <a:cs typeface="Chalkboard"/>
            </a:endParaRPr>
          </a:p>
        </p:txBody>
      </p:sp>
      <p:sp>
        <p:nvSpPr>
          <p:cNvPr id="3" name="Content Placeholder 2"/>
          <p:cNvSpPr>
            <a:spLocks noGrp="1"/>
          </p:cNvSpPr>
          <p:nvPr>
            <p:ph idx="1"/>
          </p:nvPr>
        </p:nvSpPr>
        <p:spPr>
          <a:xfrm>
            <a:off x="457200" y="2197382"/>
            <a:ext cx="8229600" cy="3928781"/>
          </a:xfrm>
        </p:spPr>
        <p:txBody>
          <a:bodyPr/>
          <a:lstStyle/>
          <a:p>
            <a:pPr>
              <a:buNone/>
            </a:pPr>
            <a:r>
              <a:rPr lang="en-US" dirty="0" smtClean="0">
                <a:solidFill>
                  <a:srgbClr val="800000"/>
                </a:solidFill>
              </a:rPr>
              <a:t>Thank you for your attention!</a:t>
            </a:r>
          </a:p>
          <a:p>
            <a:pPr>
              <a:buNone/>
            </a:pPr>
            <a:endParaRPr lang="en-US" dirty="0" smtClean="0">
              <a:solidFill>
                <a:srgbClr val="800000"/>
              </a:solidFill>
            </a:endParaRPr>
          </a:p>
          <a:p>
            <a:pPr>
              <a:buNone/>
            </a:pPr>
            <a:r>
              <a:rPr lang="en-US" dirty="0" smtClean="0">
                <a:solidFill>
                  <a:srgbClr val="800000"/>
                </a:solidFill>
              </a:rPr>
              <a:t>        Let’s practice some ACTIVE READING!</a:t>
            </a:r>
            <a:endParaRPr lang="en-US" dirty="0">
              <a:solidFill>
                <a:srgbClr val="800000"/>
              </a:solidFill>
            </a:endParaRPr>
          </a:p>
        </p:txBody>
      </p:sp>
      <p:pic>
        <p:nvPicPr>
          <p:cNvPr id="4" name="Picture 3" descr="brain_on_bike_2.jpg"/>
          <p:cNvPicPr>
            <a:picLocks noChangeAspect="1"/>
          </p:cNvPicPr>
          <p:nvPr/>
        </p:nvPicPr>
        <p:blipFill>
          <a:blip r:embed="rId2"/>
          <a:stretch>
            <a:fillRect/>
          </a:stretch>
        </p:blipFill>
        <p:spPr>
          <a:xfrm>
            <a:off x="558800" y="3979842"/>
            <a:ext cx="2279650" cy="251777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alphaModFix amt="77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Historical Overview of Reading</a:t>
            </a:r>
            <a:endParaRPr lang="en-US" b="1" dirty="0"/>
          </a:p>
        </p:txBody>
      </p:sp>
      <p:sp>
        <p:nvSpPr>
          <p:cNvPr id="3" name="Content Placeholder 2"/>
          <p:cNvSpPr>
            <a:spLocks noGrp="1"/>
          </p:cNvSpPr>
          <p:nvPr>
            <p:ph idx="1"/>
          </p:nvPr>
        </p:nvSpPr>
        <p:spPr>
          <a:xfrm>
            <a:off x="457200" y="1417638"/>
            <a:ext cx="8229600" cy="5440362"/>
          </a:xfrm>
        </p:spPr>
        <p:txBody>
          <a:bodyPr>
            <a:normAutofit fontScale="92500" lnSpcReduction="10000"/>
          </a:bodyPr>
          <a:lstStyle/>
          <a:p>
            <a:pPr>
              <a:spcBef>
                <a:spcPts val="0"/>
              </a:spcBef>
            </a:pPr>
            <a:r>
              <a:rPr lang="en-US" sz="2400" b="1" dirty="0">
                <a:solidFill>
                  <a:schemeClr val="accent6">
                    <a:lumMod val="50000"/>
                  </a:schemeClr>
                </a:solidFill>
              </a:rPr>
              <a:t>EXPRESSIVE </a:t>
            </a:r>
            <a:r>
              <a:rPr lang="en-US" sz="2400" b="1" dirty="0" smtClean="0">
                <a:solidFill>
                  <a:schemeClr val="accent6">
                    <a:lumMod val="50000"/>
                  </a:schemeClr>
                </a:solidFill>
              </a:rPr>
              <a:t>REALISM</a:t>
            </a:r>
            <a:r>
              <a:rPr lang="en-US" sz="2400" b="1" dirty="0">
                <a:solidFill>
                  <a:schemeClr val="accent6">
                    <a:lumMod val="50000"/>
                  </a:schemeClr>
                </a:solidFill>
              </a:rPr>
              <a:t>:</a:t>
            </a:r>
            <a:endParaRPr lang="en-US" sz="2400" b="1" dirty="0" smtClean="0">
              <a:solidFill>
                <a:schemeClr val="accent6">
                  <a:lumMod val="50000"/>
                </a:schemeClr>
              </a:solidFill>
            </a:endParaRPr>
          </a:p>
          <a:p>
            <a:pPr>
              <a:lnSpc>
                <a:spcPct val="150000"/>
              </a:lnSpc>
              <a:spcBef>
                <a:spcPts val="0"/>
              </a:spcBef>
              <a:buNone/>
            </a:pPr>
            <a:r>
              <a:rPr lang="en-US" sz="1600" dirty="0" smtClean="0"/>
              <a:t>1</a:t>
            </a:r>
            <a:r>
              <a:rPr lang="en-US" sz="1600" baseline="30000" dirty="0" smtClean="0"/>
              <a:t>st</a:t>
            </a:r>
            <a:r>
              <a:rPr lang="en-US" sz="1600" dirty="0" smtClean="0"/>
              <a:t> movement that proscribed importance to reading </a:t>
            </a:r>
          </a:p>
          <a:p>
            <a:pPr>
              <a:lnSpc>
                <a:spcPct val="150000"/>
              </a:lnSpc>
              <a:spcBef>
                <a:spcPts val="0"/>
              </a:spcBef>
              <a:buNone/>
            </a:pPr>
            <a:r>
              <a:rPr lang="en-US" sz="1600" dirty="0" smtClean="0"/>
              <a:t> Literary texts were interpreted referring to the historical era and real time</a:t>
            </a:r>
          </a:p>
          <a:p>
            <a:pPr>
              <a:lnSpc>
                <a:spcPct val="150000"/>
              </a:lnSpc>
              <a:spcBef>
                <a:spcPts val="0"/>
              </a:spcBef>
              <a:buNone/>
            </a:pPr>
            <a:r>
              <a:rPr lang="en-US" sz="1600" dirty="0" smtClean="0"/>
              <a:t> The author’s intent was crucial</a:t>
            </a:r>
          </a:p>
          <a:p>
            <a:pPr>
              <a:lnSpc>
                <a:spcPct val="150000"/>
              </a:lnSpc>
              <a:spcBef>
                <a:spcPts val="0"/>
              </a:spcBef>
              <a:buNone/>
            </a:pPr>
            <a:endParaRPr lang="en-US" sz="800" dirty="0" smtClean="0"/>
          </a:p>
          <a:p>
            <a:pPr>
              <a:spcBef>
                <a:spcPts val="0"/>
              </a:spcBef>
            </a:pPr>
            <a:r>
              <a:rPr lang="en-US" sz="2378" b="1" dirty="0" smtClean="0">
                <a:solidFill>
                  <a:schemeClr val="accent6">
                    <a:lumMod val="50000"/>
                  </a:schemeClr>
                </a:solidFill>
              </a:rPr>
              <a:t>RUSSIAN FORMALISTS</a:t>
            </a:r>
          </a:p>
          <a:p>
            <a:pPr>
              <a:lnSpc>
                <a:spcPct val="150000"/>
              </a:lnSpc>
              <a:spcBef>
                <a:spcPts val="0"/>
              </a:spcBef>
              <a:buNone/>
            </a:pPr>
            <a:r>
              <a:rPr lang="en-US" sz="1730" dirty="0"/>
              <a:t>A</a:t>
            </a:r>
            <a:r>
              <a:rPr lang="en-US" sz="1730" dirty="0" smtClean="0"/>
              <a:t>dvocated literariness: the form of the text was different from the context</a:t>
            </a:r>
          </a:p>
          <a:p>
            <a:pPr>
              <a:lnSpc>
                <a:spcPct val="150000"/>
              </a:lnSpc>
              <a:spcBef>
                <a:spcPts val="0"/>
              </a:spcBef>
              <a:buNone/>
            </a:pPr>
            <a:r>
              <a:rPr lang="en-US" sz="1730" dirty="0" smtClean="0"/>
              <a:t>Reading was a separate object of study</a:t>
            </a:r>
          </a:p>
          <a:p>
            <a:pPr>
              <a:lnSpc>
                <a:spcPct val="150000"/>
              </a:lnSpc>
              <a:spcBef>
                <a:spcPts val="0"/>
              </a:spcBef>
              <a:buNone/>
            </a:pPr>
            <a:endParaRPr lang="en-US" sz="865" dirty="0" smtClean="0"/>
          </a:p>
          <a:p>
            <a:pPr>
              <a:spcBef>
                <a:spcPts val="0"/>
              </a:spcBef>
            </a:pPr>
            <a:r>
              <a:rPr lang="en-US" sz="2378" b="1" dirty="0">
                <a:solidFill>
                  <a:schemeClr val="accent6">
                    <a:lumMod val="50000"/>
                  </a:schemeClr>
                </a:solidFill>
              </a:rPr>
              <a:t>NEW CRITICS</a:t>
            </a:r>
          </a:p>
          <a:p>
            <a:pPr>
              <a:lnSpc>
                <a:spcPct val="150000"/>
              </a:lnSpc>
              <a:spcBef>
                <a:spcPts val="0"/>
              </a:spcBef>
              <a:buNone/>
            </a:pPr>
            <a:r>
              <a:rPr lang="en-US" sz="1800" dirty="0"/>
              <a:t>V</a:t>
            </a:r>
            <a:r>
              <a:rPr lang="en-US" sz="1800" dirty="0" smtClean="0"/>
              <a:t>ery </a:t>
            </a:r>
            <a:r>
              <a:rPr lang="en-US" sz="1800" dirty="0"/>
              <a:t>similar ideology as Russian </a:t>
            </a:r>
            <a:r>
              <a:rPr lang="en-US" sz="1800" dirty="0" smtClean="0"/>
              <a:t>Formalists</a:t>
            </a:r>
          </a:p>
          <a:p>
            <a:pPr>
              <a:lnSpc>
                <a:spcPct val="150000"/>
              </a:lnSpc>
              <a:spcBef>
                <a:spcPts val="0"/>
              </a:spcBef>
              <a:buNone/>
            </a:pPr>
            <a:r>
              <a:rPr lang="en-US" sz="1800" dirty="0"/>
              <a:t>R</a:t>
            </a:r>
            <a:r>
              <a:rPr lang="en-US" sz="1800" dirty="0" smtClean="0"/>
              <a:t>ejected the consideration of historical, cultural context, and of the writer’s intent</a:t>
            </a:r>
          </a:p>
          <a:p>
            <a:pPr>
              <a:lnSpc>
                <a:spcPct val="150000"/>
              </a:lnSpc>
              <a:spcBef>
                <a:spcPts val="0"/>
              </a:spcBef>
              <a:buNone/>
            </a:pPr>
            <a:r>
              <a:rPr lang="en-US" sz="1800" dirty="0"/>
              <a:t>T</a:t>
            </a:r>
            <a:r>
              <a:rPr lang="en-US" sz="1800" dirty="0" smtClean="0"/>
              <a:t>he comprehension and the meaning of the text was based on the readers’ interpretation</a:t>
            </a:r>
          </a:p>
          <a:p>
            <a:pPr>
              <a:lnSpc>
                <a:spcPct val="150000"/>
              </a:lnSpc>
              <a:spcBef>
                <a:spcPts val="0"/>
              </a:spcBef>
            </a:pPr>
            <a:endParaRPr lang="en-US" sz="1730" dirty="0" smtClean="0"/>
          </a:p>
          <a:p>
            <a:pPr>
              <a:lnSpc>
                <a:spcPct val="150000"/>
              </a:lnSpc>
              <a:spcBef>
                <a:spcPts val="0"/>
              </a:spcBef>
              <a:buNone/>
            </a:pPr>
            <a:r>
              <a:rPr lang="en-US" sz="1730" dirty="0" smtClean="0"/>
              <a:t>        </a:t>
            </a:r>
          </a:p>
          <a:p>
            <a:pPr>
              <a:spcBef>
                <a:spcPts val="0"/>
              </a:spcBef>
              <a:buNone/>
            </a:pPr>
            <a:endParaRPr 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alphaModFix amt="3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984807"/>
                </a:solidFill>
              </a:rPr>
              <a:t>Reading as Decoding</a:t>
            </a:r>
            <a:endParaRPr lang="en-US" b="1" dirty="0">
              <a:solidFill>
                <a:srgbClr val="984807"/>
              </a:solidFill>
            </a:endParaRPr>
          </a:p>
        </p:txBody>
      </p:sp>
      <p:sp>
        <p:nvSpPr>
          <p:cNvPr id="3" name="Content Placeholder 2"/>
          <p:cNvSpPr>
            <a:spLocks noGrp="1"/>
          </p:cNvSpPr>
          <p:nvPr>
            <p:ph idx="1"/>
          </p:nvPr>
        </p:nvSpPr>
        <p:spPr>
          <a:xfrm>
            <a:off x="457200" y="1417638"/>
            <a:ext cx="8229600" cy="5120737"/>
          </a:xfrm>
        </p:spPr>
        <p:txBody>
          <a:bodyPr>
            <a:normAutofit/>
          </a:bodyPr>
          <a:lstStyle/>
          <a:p>
            <a:r>
              <a:rPr lang="en-US" dirty="0"/>
              <a:t>The next stage of the historical evolution of reading was marked by the traditional overview that regarded </a:t>
            </a:r>
            <a:r>
              <a:rPr lang="en-US" dirty="0">
                <a:solidFill>
                  <a:srgbClr val="800000"/>
                </a:solidFill>
              </a:rPr>
              <a:t>reading to be decoding.</a:t>
            </a:r>
            <a:r>
              <a:rPr lang="en-US" dirty="0" smtClean="0">
                <a:solidFill>
                  <a:srgbClr val="800000"/>
                </a:solidFill>
              </a:rPr>
              <a:t> </a:t>
            </a:r>
          </a:p>
          <a:p>
            <a:pPr>
              <a:buNone/>
            </a:pPr>
            <a:endParaRPr lang="en-US" sz="1000" dirty="0" smtClean="0">
              <a:solidFill>
                <a:srgbClr val="800000"/>
              </a:solidFill>
            </a:endParaRPr>
          </a:p>
          <a:p>
            <a:r>
              <a:rPr lang="en-US" dirty="0" smtClean="0"/>
              <a:t>Reading </a:t>
            </a:r>
            <a:r>
              <a:rPr lang="en-US" dirty="0"/>
              <a:t>became the </a:t>
            </a:r>
            <a:r>
              <a:rPr lang="en-US" dirty="0">
                <a:solidFill>
                  <a:srgbClr val="800000"/>
                </a:solidFill>
              </a:rPr>
              <a:t>epitome of </a:t>
            </a:r>
            <a:r>
              <a:rPr lang="en-US" dirty="0" smtClean="0">
                <a:solidFill>
                  <a:srgbClr val="800000"/>
                </a:solidFill>
              </a:rPr>
              <a:t>literacy </a:t>
            </a:r>
          </a:p>
          <a:p>
            <a:r>
              <a:rPr lang="en-US" dirty="0">
                <a:solidFill>
                  <a:srgbClr val="800000"/>
                </a:solidFill>
              </a:rPr>
              <a:t>F</a:t>
            </a:r>
            <a:r>
              <a:rPr lang="en-US" dirty="0" smtClean="0">
                <a:solidFill>
                  <a:srgbClr val="800000"/>
                </a:solidFill>
              </a:rPr>
              <a:t>ast </a:t>
            </a:r>
            <a:r>
              <a:rPr lang="en-US" dirty="0">
                <a:solidFill>
                  <a:srgbClr val="800000"/>
                </a:solidFill>
              </a:rPr>
              <a:t>and fluent reading </a:t>
            </a:r>
            <a:r>
              <a:rPr lang="en-US" dirty="0"/>
              <a:t>and responses to text related comprehension activities.</a:t>
            </a:r>
            <a:r>
              <a:rPr lang="en-US" dirty="0" smtClean="0"/>
              <a:t> </a:t>
            </a:r>
          </a:p>
          <a:p>
            <a:r>
              <a:rPr lang="en-US" dirty="0"/>
              <a:t>R</a:t>
            </a:r>
            <a:r>
              <a:rPr lang="en-US" dirty="0" smtClean="0"/>
              <a:t>eading </a:t>
            </a:r>
            <a:r>
              <a:rPr lang="en-US" dirty="0"/>
              <a:t>was considered</a:t>
            </a:r>
            <a:r>
              <a:rPr lang="en-US" dirty="0" smtClean="0"/>
              <a:t>  a </a:t>
            </a:r>
            <a:r>
              <a:rPr lang="en-US" dirty="0" smtClean="0">
                <a:solidFill>
                  <a:srgbClr val="800000"/>
                </a:solidFill>
              </a:rPr>
              <a:t>separate from </a:t>
            </a:r>
            <a:r>
              <a:rPr lang="en-US" dirty="0">
                <a:solidFill>
                  <a:srgbClr val="800000"/>
                </a:solidFill>
              </a:rPr>
              <a:t>writing.</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4">
            <a:lumMod val="60000"/>
            <a:lumOff val="40000"/>
            <a:alpha val="68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b="1" dirty="0" smtClean="0">
                <a:solidFill>
                  <a:schemeClr val="accent4">
                    <a:lumMod val="50000"/>
                  </a:schemeClr>
                </a:solidFill>
              </a:rPr>
              <a:t>NEW Rhetoric: Critical Reading</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450798" cy="4938175"/>
          </a:xfrm>
        </p:spPr>
        <p:txBody>
          <a:bodyPr>
            <a:normAutofit fontScale="62500" lnSpcReduction="20000"/>
          </a:bodyPr>
          <a:lstStyle/>
          <a:p>
            <a:pPr>
              <a:lnSpc>
                <a:spcPct val="160000"/>
              </a:lnSpc>
              <a:spcBef>
                <a:spcPts val="0"/>
              </a:spcBef>
              <a:buNone/>
            </a:pPr>
            <a:r>
              <a:rPr lang="en-US" sz="2800" dirty="0" smtClean="0"/>
              <a:t> </a:t>
            </a:r>
            <a:r>
              <a:rPr lang="en-US" sz="3429" dirty="0" smtClean="0"/>
              <a:t>Writing </a:t>
            </a:r>
            <a:r>
              <a:rPr lang="en-US" sz="3429" dirty="0"/>
              <a:t>in those days meant “an ability to figure out what the teacher wanted in order to create an “acceptable product” (Clark 4) and reading well meant speed and vocabulary comprehension.</a:t>
            </a:r>
            <a:r>
              <a:rPr lang="en-US" sz="3429" dirty="0" smtClean="0"/>
              <a:t> </a:t>
            </a:r>
          </a:p>
          <a:p>
            <a:pPr>
              <a:lnSpc>
                <a:spcPct val="160000"/>
              </a:lnSpc>
              <a:spcBef>
                <a:spcPts val="0"/>
              </a:spcBef>
              <a:buNone/>
            </a:pPr>
            <a:r>
              <a:rPr lang="en-US" sz="3429" dirty="0" smtClean="0"/>
              <a:t>The </a:t>
            </a:r>
            <a:r>
              <a:rPr lang="en-US" sz="3429" dirty="0"/>
              <a:t>birth of “Process Movement” in 1963 brought in a renewal of interest in rhetoric and composition theory, a revival that generated the “process” approach to understanding how people write and how they learn to write (Clark 5).</a:t>
            </a:r>
            <a:r>
              <a:rPr lang="en-US" sz="3429" dirty="0" smtClean="0"/>
              <a:t> </a:t>
            </a:r>
          </a:p>
          <a:p>
            <a:endParaRPr lang="en-US" sz="1800" dirty="0"/>
          </a:p>
          <a:p>
            <a:pPr>
              <a:buNone/>
            </a:pPr>
            <a:r>
              <a:rPr lang="en-US" sz="3429" b="1" dirty="0" smtClean="0">
                <a:solidFill>
                  <a:schemeClr val="accent4">
                    <a:lumMod val="75000"/>
                  </a:schemeClr>
                </a:solidFill>
              </a:rPr>
              <a:t>The </a:t>
            </a:r>
            <a:r>
              <a:rPr lang="en-US" sz="3429" b="1" dirty="0">
                <a:solidFill>
                  <a:schemeClr val="accent4">
                    <a:lumMod val="75000"/>
                  </a:schemeClr>
                </a:solidFill>
              </a:rPr>
              <a:t>new rhetoric</a:t>
            </a:r>
            <a:r>
              <a:rPr lang="en-US" sz="3429" b="1" dirty="0" smtClean="0">
                <a:solidFill>
                  <a:schemeClr val="accent4">
                    <a:lumMod val="75000"/>
                  </a:schemeClr>
                </a:solidFill>
              </a:rPr>
              <a:t>  brought in a new concept of critical</a:t>
            </a:r>
          </a:p>
          <a:p>
            <a:pPr>
              <a:buNone/>
            </a:pPr>
            <a:r>
              <a:rPr lang="en-US" sz="3429" b="1" dirty="0" smtClean="0">
                <a:solidFill>
                  <a:schemeClr val="accent4">
                    <a:lumMod val="75000"/>
                  </a:schemeClr>
                </a:solidFill>
              </a:rPr>
              <a:t> reading that referred </a:t>
            </a:r>
            <a:r>
              <a:rPr lang="en-US" sz="3429" b="1" dirty="0">
                <a:solidFill>
                  <a:schemeClr val="accent4">
                    <a:lumMod val="75000"/>
                  </a:schemeClr>
                </a:solidFill>
              </a:rPr>
              <a:t>to the complex </a:t>
            </a:r>
            <a:r>
              <a:rPr lang="en-US" sz="3429" b="1" dirty="0" smtClean="0">
                <a:solidFill>
                  <a:schemeClr val="accent4">
                    <a:lumMod val="75000"/>
                  </a:schemeClr>
                </a:solidFill>
              </a:rPr>
              <a:t>interaction</a:t>
            </a:r>
          </a:p>
          <a:p>
            <a:pPr>
              <a:buNone/>
            </a:pPr>
            <a:r>
              <a:rPr lang="en-US" sz="3429" b="1" dirty="0" smtClean="0">
                <a:solidFill>
                  <a:schemeClr val="accent4">
                    <a:lumMod val="75000"/>
                  </a:schemeClr>
                </a:solidFill>
              </a:rPr>
              <a:t> </a:t>
            </a:r>
            <a:r>
              <a:rPr lang="en-US" sz="3429" b="1" dirty="0">
                <a:solidFill>
                  <a:schemeClr val="accent4">
                    <a:lumMod val="75000"/>
                  </a:schemeClr>
                </a:solidFill>
              </a:rPr>
              <a:t>between the writer, the reader, and the context.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6">
            <a:lumMod val="60000"/>
            <a:lumOff val="40000"/>
            <a:alpha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7994"/>
          </a:xfrm>
        </p:spPr>
        <p:txBody>
          <a:bodyPr/>
          <a:lstStyle/>
          <a:p>
            <a:r>
              <a:rPr lang="en-US" b="1" dirty="0" smtClean="0">
                <a:solidFill>
                  <a:srgbClr val="FF6600"/>
                </a:solidFill>
              </a:rPr>
              <a:t>CRITICAL READING</a:t>
            </a:r>
            <a:endParaRPr lang="en-US" b="1" dirty="0">
              <a:solidFill>
                <a:srgbClr val="FF6600"/>
              </a:solidFill>
            </a:endParaRPr>
          </a:p>
        </p:txBody>
      </p:sp>
      <p:sp>
        <p:nvSpPr>
          <p:cNvPr id="3" name="Content Placeholder 2"/>
          <p:cNvSpPr>
            <a:spLocks noGrp="1"/>
          </p:cNvSpPr>
          <p:nvPr>
            <p:ph idx="1"/>
          </p:nvPr>
        </p:nvSpPr>
        <p:spPr>
          <a:xfrm>
            <a:off x="240293" y="1132632"/>
            <a:ext cx="8667705" cy="5725368"/>
          </a:xfrm>
        </p:spPr>
        <p:txBody>
          <a:bodyPr>
            <a:noAutofit/>
          </a:bodyPr>
          <a:lstStyle/>
          <a:p>
            <a:pPr>
              <a:buNone/>
            </a:pPr>
            <a:r>
              <a:rPr lang="en-US" sz="1800" b="1" dirty="0">
                <a:solidFill>
                  <a:schemeClr val="accent6">
                    <a:lumMod val="50000"/>
                  </a:schemeClr>
                </a:solidFill>
              </a:rPr>
              <a:t>H</a:t>
            </a:r>
            <a:r>
              <a:rPr lang="en-US" sz="1800" b="1" dirty="0" smtClean="0">
                <a:solidFill>
                  <a:schemeClr val="accent6">
                    <a:lumMod val="50000"/>
                  </a:schemeClr>
                </a:solidFill>
              </a:rPr>
              <a:t>ow </a:t>
            </a:r>
            <a:r>
              <a:rPr lang="en-US" sz="1800" b="1" dirty="0">
                <a:solidFill>
                  <a:schemeClr val="accent6">
                    <a:lumMod val="50000"/>
                  </a:schemeClr>
                </a:solidFill>
              </a:rPr>
              <a:t>to help students understand the “use-value” of critical </a:t>
            </a:r>
            <a:r>
              <a:rPr lang="en-US" sz="1800" b="1" dirty="0" smtClean="0">
                <a:solidFill>
                  <a:schemeClr val="accent6">
                    <a:lumMod val="50000"/>
                  </a:schemeClr>
                </a:solidFill>
              </a:rPr>
              <a:t>reading? </a:t>
            </a:r>
          </a:p>
          <a:p>
            <a:pPr>
              <a:lnSpc>
                <a:spcPct val="170000"/>
              </a:lnSpc>
              <a:spcBef>
                <a:spcPts val="0"/>
              </a:spcBef>
              <a:buNone/>
            </a:pPr>
            <a:r>
              <a:rPr lang="en-US" sz="1800" b="1" dirty="0" smtClean="0"/>
              <a:t>    “</a:t>
            </a:r>
            <a:r>
              <a:rPr lang="en-US" sz="1800" b="1" dirty="0"/>
              <a:t>Many of our students are ‘good’ readers in the traditional sense: they have large vocabularies, read quickly, and are able to do well at comprehension tasks involving recall of content” (Haas, Flower 124)</a:t>
            </a:r>
            <a:r>
              <a:rPr lang="en-US" sz="1800" b="1" dirty="0" smtClean="0"/>
              <a:t>.</a:t>
            </a:r>
          </a:p>
          <a:p>
            <a:pPr>
              <a:lnSpc>
                <a:spcPct val="170000"/>
              </a:lnSpc>
              <a:spcBef>
                <a:spcPts val="0"/>
              </a:spcBef>
              <a:buNone/>
            </a:pPr>
            <a:r>
              <a:rPr lang="en-US" sz="1800" b="1" dirty="0" smtClean="0">
                <a:solidFill>
                  <a:srgbClr val="984807"/>
                </a:solidFill>
              </a:rPr>
              <a:t>The speed </a:t>
            </a:r>
            <a:r>
              <a:rPr lang="en-US" sz="1800" b="1" dirty="0">
                <a:solidFill>
                  <a:srgbClr val="984807"/>
                </a:solidFill>
              </a:rPr>
              <a:t>in </a:t>
            </a:r>
            <a:r>
              <a:rPr lang="en-US" sz="1800" b="1" dirty="0" smtClean="0">
                <a:solidFill>
                  <a:srgbClr val="984807"/>
                </a:solidFill>
              </a:rPr>
              <a:t>reading, excellence </a:t>
            </a:r>
            <a:r>
              <a:rPr lang="en-US" sz="1800" b="1" dirty="0">
                <a:solidFill>
                  <a:srgbClr val="984807"/>
                </a:solidFill>
              </a:rPr>
              <a:t>in context recalling</a:t>
            </a:r>
            <a:r>
              <a:rPr lang="en-US" sz="1800" b="1" dirty="0" smtClean="0">
                <a:solidFill>
                  <a:srgbClr val="984807"/>
                </a:solidFill>
              </a:rPr>
              <a:t> doesn’t help </a:t>
            </a:r>
            <a:r>
              <a:rPr lang="en-US" sz="1800" b="1" dirty="0">
                <a:solidFill>
                  <a:srgbClr val="984807"/>
                </a:solidFill>
              </a:rPr>
              <a:t>all the </a:t>
            </a:r>
            <a:r>
              <a:rPr lang="en-US" sz="1800" b="1" dirty="0" smtClean="0">
                <a:solidFill>
                  <a:srgbClr val="984807"/>
                </a:solidFill>
              </a:rPr>
              <a:t>good</a:t>
            </a:r>
          </a:p>
          <a:p>
            <a:pPr>
              <a:lnSpc>
                <a:spcPct val="170000"/>
              </a:lnSpc>
              <a:spcBef>
                <a:spcPts val="0"/>
              </a:spcBef>
              <a:buNone/>
            </a:pPr>
            <a:r>
              <a:rPr lang="en-US" sz="1800" b="1" dirty="0" smtClean="0">
                <a:solidFill>
                  <a:srgbClr val="984807"/>
                </a:solidFill>
              </a:rPr>
              <a:t> </a:t>
            </a:r>
            <a:r>
              <a:rPr lang="en-US" sz="1800" b="1" dirty="0">
                <a:solidFill>
                  <a:srgbClr val="984807"/>
                </a:solidFill>
              </a:rPr>
              <a:t>readers does good analysis</a:t>
            </a:r>
            <a:r>
              <a:rPr lang="en-US" sz="1800" b="1" dirty="0" smtClean="0">
                <a:solidFill>
                  <a:srgbClr val="984807"/>
                </a:solidFill>
              </a:rPr>
              <a:t>.</a:t>
            </a:r>
          </a:p>
          <a:p>
            <a:pPr>
              <a:lnSpc>
                <a:spcPct val="170000"/>
              </a:lnSpc>
              <a:spcBef>
                <a:spcPts val="0"/>
              </a:spcBef>
              <a:buNone/>
            </a:pPr>
            <a:r>
              <a:rPr lang="en-US" sz="1800" b="1" dirty="0" smtClean="0"/>
              <a:t>      </a:t>
            </a:r>
            <a:r>
              <a:rPr lang="en-US" sz="1800" b="1" dirty="0"/>
              <a:t>“Yet, these same students often frustrate us, as they paraphrase rather than analyze, summarize rather that criticize texts”</a:t>
            </a:r>
            <a:r>
              <a:rPr lang="en-US" sz="1800" b="1" dirty="0" smtClean="0"/>
              <a:t> </a:t>
            </a:r>
          </a:p>
          <a:p>
            <a:pPr>
              <a:lnSpc>
                <a:spcPct val="170000"/>
              </a:lnSpc>
              <a:spcBef>
                <a:spcPts val="0"/>
              </a:spcBef>
              <a:buNone/>
            </a:pPr>
            <a:r>
              <a:rPr lang="en-US" sz="1800" b="1" dirty="0" smtClean="0"/>
              <a:t>                                                       (</a:t>
            </a:r>
            <a:r>
              <a:rPr lang="en-US" sz="1800" b="1" dirty="0"/>
              <a:t>Haas, Flower 125).</a:t>
            </a:r>
            <a:r>
              <a:rPr lang="en-US" sz="1800" b="1" dirty="0" smtClean="0"/>
              <a:t> </a:t>
            </a:r>
          </a:p>
          <a:p>
            <a:pPr>
              <a:lnSpc>
                <a:spcPct val="170000"/>
              </a:lnSpc>
              <a:spcBef>
                <a:spcPts val="0"/>
              </a:spcBef>
              <a:buNone/>
            </a:pPr>
            <a:r>
              <a:rPr lang="en-US" sz="1800" b="1" dirty="0" smtClean="0">
                <a:solidFill>
                  <a:srgbClr val="984807"/>
                </a:solidFill>
              </a:rPr>
              <a:t>The </a:t>
            </a:r>
            <a:r>
              <a:rPr lang="en-US" sz="1800" b="1" dirty="0">
                <a:solidFill>
                  <a:srgbClr val="984807"/>
                </a:solidFill>
              </a:rPr>
              <a:t>ability to comprehend the text through decoding or quick reading practices doesn’t develop the ability to think critically nor does it help to engaged with the text and connect it with writing</a:t>
            </a:r>
            <a:r>
              <a:rPr lang="en-US" sz="1800" b="1" dirty="0" smtClean="0">
                <a:solidFill>
                  <a:srgbClr val="984807"/>
                </a:solidFill>
              </a:rPr>
              <a:t> </a:t>
            </a:r>
            <a:endParaRPr lang="en-US" sz="1800" b="1" dirty="0">
              <a:solidFill>
                <a:srgbClr val="984807"/>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5">
            <a:lumMod val="60000"/>
            <a:lumOff val="40000"/>
            <a:alpha val="51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rPr>
              <a:t>CRITICAL READING= ACTIVE READING</a:t>
            </a:r>
            <a:endParaRPr lang="en-US" sz="3200" b="1" dirty="0">
              <a:solidFill>
                <a:srgbClr val="0000FF"/>
              </a:solidFill>
            </a:endParaRPr>
          </a:p>
        </p:txBody>
      </p:sp>
      <p:sp>
        <p:nvSpPr>
          <p:cNvPr id="3" name="Content Placeholder 2"/>
          <p:cNvSpPr>
            <a:spLocks noGrp="1"/>
          </p:cNvSpPr>
          <p:nvPr>
            <p:ph idx="1"/>
          </p:nvPr>
        </p:nvSpPr>
        <p:spPr>
          <a:xfrm>
            <a:off x="457199" y="1600200"/>
            <a:ext cx="8472625" cy="4766564"/>
          </a:xfrm>
        </p:spPr>
        <p:txBody>
          <a:bodyPr/>
          <a:lstStyle/>
          <a:p>
            <a:pPr>
              <a:buNone/>
            </a:pPr>
            <a:r>
              <a:rPr lang="en-US" b="1" dirty="0" smtClean="0">
                <a:solidFill>
                  <a:schemeClr val="accent5">
                    <a:lumMod val="50000"/>
                  </a:schemeClr>
                </a:solidFill>
              </a:rPr>
              <a:t>ACTIVE READING IS A COMMUNICATION between the author and the reader</a:t>
            </a:r>
          </a:p>
          <a:p>
            <a:r>
              <a:rPr lang="en-US" dirty="0" smtClean="0"/>
              <a:t>The readers should actively participate in this communication  and not be passive acceptors of the author’s ideas</a:t>
            </a:r>
          </a:p>
          <a:p>
            <a:r>
              <a:rPr lang="en-US" dirty="0" smtClean="0"/>
              <a:t>Should agree or disagree with the author</a:t>
            </a:r>
          </a:p>
          <a:p>
            <a:r>
              <a:rPr lang="en-US" dirty="0" smtClean="0"/>
              <a:t>Should think critically, question, and bring in their own perception of the topic</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1735" y="274638"/>
            <a:ext cx="8728247" cy="1325562"/>
          </a:xfrm>
        </p:spPr>
        <p:txBody>
          <a:bodyPr>
            <a:normAutofit fontScale="90000"/>
          </a:bodyPr>
          <a:lstStyle/>
          <a:p>
            <a:r>
              <a:rPr lang="en-US" dirty="0" smtClean="0"/>
              <a:t>STRATEGIES OF ACTIVE READING</a:t>
            </a:r>
            <a:br>
              <a:rPr lang="en-US" dirty="0" smtClean="0"/>
            </a:br>
            <a:r>
              <a:rPr lang="en-US" dirty="0" smtClean="0"/>
              <a:t>3 PASS APPROACH</a:t>
            </a:r>
            <a:endParaRPr lang="en-US" dirty="0"/>
          </a:p>
        </p:txBody>
      </p:sp>
      <p:sp>
        <p:nvSpPr>
          <p:cNvPr id="3" name="Content Placeholder 2"/>
          <p:cNvSpPr>
            <a:spLocks noGrp="1"/>
          </p:cNvSpPr>
          <p:nvPr>
            <p:ph idx="1"/>
          </p:nvPr>
        </p:nvSpPr>
        <p:spPr>
          <a:xfrm>
            <a:off x="221735" y="1600200"/>
            <a:ext cx="8728248" cy="5022186"/>
          </a:xfrm>
        </p:spPr>
        <p:txBody>
          <a:bodyPr>
            <a:noAutofit/>
          </a:bodyPr>
          <a:lstStyle/>
          <a:p>
            <a:pPr>
              <a:lnSpc>
                <a:spcPct val="170000"/>
              </a:lnSpc>
              <a:spcBef>
                <a:spcPts val="0"/>
              </a:spcBef>
            </a:pPr>
            <a:r>
              <a:rPr lang="en-US" sz="2000" dirty="0" smtClean="0"/>
              <a:t> </a:t>
            </a:r>
            <a:r>
              <a:rPr lang="en-US" sz="2000" b="1" dirty="0" smtClean="0"/>
              <a:t>The First Pass:  Preview the text before Reading </a:t>
            </a:r>
          </a:p>
          <a:p>
            <a:pPr>
              <a:lnSpc>
                <a:spcPct val="170000"/>
              </a:lnSpc>
              <a:spcBef>
                <a:spcPts val="0"/>
              </a:spcBef>
              <a:buNone/>
            </a:pPr>
            <a:r>
              <a:rPr lang="en-US" sz="1800" dirty="0"/>
              <a:t>c</a:t>
            </a:r>
            <a:r>
              <a:rPr lang="en-US" sz="1800" dirty="0" smtClean="0"/>
              <a:t>onsider the title, the publication date, the author, the images, quotes,</a:t>
            </a:r>
          </a:p>
          <a:p>
            <a:pPr>
              <a:lnSpc>
                <a:spcPct val="170000"/>
              </a:lnSpc>
              <a:spcBef>
                <a:spcPts val="0"/>
              </a:spcBef>
              <a:buNone/>
            </a:pPr>
            <a:r>
              <a:rPr lang="en-US" sz="1800" dirty="0" smtClean="0"/>
              <a:t> and the length of the text. Make predictions, ask questions to yourself</a:t>
            </a:r>
          </a:p>
          <a:p>
            <a:pPr>
              <a:lnSpc>
                <a:spcPct val="170000"/>
              </a:lnSpc>
              <a:spcBef>
                <a:spcPts val="0"/>
              </a:spcBef>
            </a:pPr>
            <a:r>
              <a:rPr lang="en-US" sz="2000" b="1" dirty="0" smtClean="0"/>
              <a:t>The Second Pass: Read the text and read for meaning</a:t>
            </a:r>
          </a:p>
          <a:p>
            <a:pPr>
              <a:lnSpc>
                <a:spcPct val="170000"/>
              </a:lnSpc>
              <a:spcBef>
                <a:spcPts val="0"/>
              </a:spcBef>
              <a:buNone/>
            </a:pPr>
            <a:r>
              <a:rPr lang="en-US" sz="1800" dirty="0" smtClean="0"/>
              <a:t>Read with pencil in hand, make notes in the margins, develop your own system of</a:t>
            </a:r>
          </a:p>
          <a:p>
            <a:pPr>
              <a:lnSpc>
                <a:spcPct val="170000"/>
              </a:lnSpc>
              <a:spcBef>
                <a:spcPts val="0"/>
              </a:spcBef>
              <a:buNone/>
            </a:pPr>
            <a:r>
              <a:rPr lang="en-US" sz="1800" dirty="0" smtClean="0"/>
              <a:t> annotation, make connections between the text and your life</a:t>
            </a:r>
          </a:p>
          <a:p>
            <a:pPr>
              <a:lnSpc>
                <a:spcPct val="170000"/>
              </a:lnSpc>
              <a:spcBef>
                <a:spcPts val="0"/>
              </a:spcBef>
            </a:pPr>
            <a:r>
              <a:rPr lang="en-US" sz="1800" b="1" dirty="0" smtClean="0"/>
              <a:t>The Third Approach: Read with Critical Attitude </a:t>
            </a:r>
          </a:p>
          <a:p>
            <a:pPr>
              <a:lnSpc>
                <a:spcPct val="170000"/>
              </a:lnSpc>
              <a:spcBef>
                <a:spcPts val="0"/>
              </a:spcBef>
              <a:buNone/>
            </a:pPr>
            <a:r>
              <a:rPr lang="en-US" sz="1800" dirty="0"/>
              <a:t>Consider the author’s argument and intent</a:t>
            </a:r>
          </a:p>
          <a:p>
            <a:pPr>
              <a:lnSpc>
                <a:spcPct val="170000"/>
              </a:lnSpc>
              <a:spcBef>
                <a:spcPts val="0"/>
              </a:spcBef>
              <a:buNone/>
            </a:pPr>
            <a:r>
              <a:rPr lang="en-US" sz="1800" dirty="0"/>
              <a:t>Distinguish facts from opinions</a:t>
            </a:r>
          </a:p>
          <a:p>
            <a:pPr>
              <a:lnSpc>
                <a:spcPct val="170000"/>
              </a:lnSpc>
              <a:spcBef>
                <a:spcPts val="0"/>
              </a:spcBef>
              <a:buNone/>
            </a:pPr>
            <a:r>
              <a:rPr lang="en-US" sz="1800" dirty="0" smtClean="0"/>
              <a:t>Write </a:t>
            </a:r>
            <a:r>
              <a:rPr lang="en-US" sz="1800" dirty="0"/>
              <a:t>an</a:t>
            </a:r>
            <a:r>
              <a:rPr lang="en-US" sz="1800" dirty="0" smtClean="0"/>
              <a:t> evaluation</a:t>
            </a:r>
            <a:r>
              <a:rPr lang="en-US" sz="1800" dirty="0"/>
              <a:t>/analysis  of the text giving your opinion about the text</a:t>
            </a:r>
          </a:p>
          <a:p>
            <a:pPr>
              <a:lnSpc>
                <a:spcPct val="170000"/>
              </a:lnSpc>
              <a:spcBef>
                <a:spcPts val="0"/>
              </a:spcBef>
              <a:buNone/>
            </a:pPr>
            <a:endParaRPr lang="en-US" sz="2000" dirty="0" smtClean="0"/>
          </a:p>
          <a:p>
            <a:pPr>
              <a:lnSpc>
                <a:spcPct val="170000"/>
              </a:lnSpc>
              <a:spcBef>
                <a:spcPts val="0"/>
              </a:spcBef>
            </a:pPr>
            <a:endParaRPr lang="en-US" sz="2000" dirty="0" smtClean="0"/>
          </a:p>
          <a:p>
            <a:pPr>
              <a:buNone/>
            </a:pPr>
            <a:endParaRPr lang="en-US" sz="2000" dirty="0" smtClean="0"/>
          </a:p>
          <a:p>
            <a:pPr>
              <a:buNone/>
            </a:pPr>
            <a:r>
              <a:rPr lang="en-US" sz="2000" dirty="0" smtClean="0"/>
              <a:t> </a:t>
            </a:r>
            <a:endParaRPr lang="en-US" sz="2000" dirty="0"/>
          </a:p>
        </p:txBody>
      </p:sp>
      <p:pic>
        <p:nvPicPr>
          <p:cNvPr id="4" name="Picture 3" descr="tablet1.gif"/>
          <p:cNvPicPr>
            <a:picLocks noChangeAspect="1"/>
          </p:cNvPicPr>
          <p:nvPr/>
        </p:nvPicPr>
        <p:blipFill>
          <a:blip r:embed="rId2"/>
          <a:stretch>
            <a:fillRect/>
          </a:stretch>
        </p:blipFill>
        <p:spPr>
          <a:xfrm>
            <a:off x="6831181" y="877888"/>
            <a:ext cx="2118801" cy="29464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Preview and Annotation</a:t>
            </a:r>
            <a:endParaRPr lang="en-US" dirty="0"/>
          </a:p>
        </p:txBody>
      </p:sp>
      <p:sp>
        <p:nvSpPr>
          <p:cNvPr id="3" name="Content Placeholder 2"/>
          <p:cNvSpPr>
            <a:spLocks noGrp="1"/>
          </p:cNvSpPr>
          <p:nvPr>
            <p:ph idx="1"/>
          </p:nvPr>
        </p:nvSpPr>
        <p:spPr/>
        <p:txBody>
          <a:bodyPr/>
          <a:lstStyle/>
          <a:p>
            <a:endParaRPr lang="en-US"/>
          </a:p>
        </p:txBody>
      </p:sp>
      <p:pic>
        <p:nvPicPr>
          <p:cNvPr id="4" name="Picture 3" descr="tablet1.gif"/>
          <p:cNvPicPr>
            <a:picLocks noChangeAspect="1"/>
          </p:cNvPicPr>
          <p:nvPr/>
        </p:nvPicPr>
        <p:blipFill>
          <a:blip r:embed="rId2"/>
          <a:stretch>
            <a:fillRect/>
          </a:stretch>
        </p:blipFill>
        <p:spPr>
          <a:xfrm flipH="1">
            <a:off x="-3" y="1600199"/>
            <a:ext cx="8686802" cy="4525963"/>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3">
            <a:lumMod val="60000"/>
            <a:lumOff val="40000"/>
            <a:alpha val="33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1754"/>
            <a:ext cx="8229600" cy="1378446"/>
          </a:xfrm>
        </p:spPr>
        <p:txBody>
          <a:bodyPr>
            <a:normAutofit/>
          </a:bodyPr>
          <a:lstStyle/>
          <a:p>
            <a:r>
              <a:rPr lang="en-US" sz="3200" b="1" dirty="0" smtClean="0">
                <a:solidFill>
                  <a:schemeClr val="bg2">
                    <a:lumMod val="25000"/>
                  </a:schemeClr>
                </a:solidFill>
              </a:rPr>
              <a:t>3 MOVES of Revision</a:t>
            </a:r>
            <a:r>
              <a:rPr lang="en-US" sz="3200" b="1" dirty="0">
                <a:solidFill>
                  <a:schemeClr val="bg2">
                    <a:lumMod val="25000"/>
                  </a:schemeClr>
                </a:solidFill>
              </a:rPr>
              <a:t>/Invention Through Engagement with a </a:t>
            </a:r>
            <a:r>
              <a:rPr lang="en-US" sz="3200" b="1" dirty="0" smtClean="0">
                <a:solidFill>
                  <a:schemeClr val="bg2">
                    <a:lumMod val="25000"/>
                  </a:schemeClr>
                </a:solidFill>
              </a:rPr>
              <a:t>Text</a:t>
            </a:r>
            <a:endParaRPr lang="en-US" sz="3200" b="1" dirty="0">
              <a:solidFill>
                <a:schemeClr val="bg2">
                  <a:lumMod val="25000"/>
                </a:schemeClr>
              </a:solidFill>
            </a:endParaRPr>
          </a:p>
        </p:txBody>
      </p:sp>
      <p:sp>
        <p:nvSpPr>
          <p:cNvPr id="3" name="Content Placeholder 2"/>
          <p:cNvSpPr>
            <a:spLocks noGrp="1"/>
          </p:cNvSpPr>
          <p:nvPr>
            <p:ph idx="1"/>
          </p:nvPr>
        </p:nvSpPr>
        <p:spPr>
          <a:xfrm>
            <a:off x="332601" y="1753874"/>
            <a:ext cx="8556909" cy="4757635"/>
          </a:xfrm>
        </p:spPr>
        <p:txBody>
          <a:bodyPr>
            <a:normAutofit/>
          </a:bodyPr>
          <a:lstStyle/>
          <a:p>
            <a:pPr>
              <a:buNone/>
            </a:pPr>
            <a:r>
              <a:rPr lang="en-US" sz="2000" b="1" dirty="0">
                <a:solidFill>
                  <a:schemeClr val="accent3">
                    <a:lumMod val="75000"/>
                  </a:schemeClr>
                </a:solidFill>
              </a:rPr>
              <a:t>Joseph </a:t>
            </a:r>
            <a:r>
              <a:rPr lang="en-US" sz="2000" b="1" dirty="0" smtClean="0">
                <a:solidFill>
                  <a:schemeClr val="accent3">
                    <a:lumMod val="75000"/>
                  </a:schemeClr>
                </a:solidFill>
              </a:rPr>
              <a:t>Harris’s 3 moves that the writers should use to respond to the works of others:</a:t>
            </a:r>
          </a:p>
          <a:p>
            <a:r>
              <a:rPr lang="en-US" sz="2400" b="1" dirty="0" smtClean="0">
                <a:solidFill>
                  <a:schemeClr val="bg2">
                    <a:lumMod val="25000"/>
                  </a:schemeClr>
                </a:solidFill>
              </a:rPr>
              <a:t>Coming to Terms : Translating</a:t>
            </a:r>
          </a:p>
          <a:p>
            <a:pPr>
              <a:buNone/>
            </a:pPr>
            <a:r>
              <a:rPr lang="en-US" sz="1600" dirty="0" smtClean="0"/>
              <a:t>Understand the writer’s arguments, ideas, and strategies</a:t>
            </a:r>
          </a:p>
          <a:p>
            <a:pPr>
              <a:buNone/>
            </a:pPr>
            <a:r>
              <a:rPr lang="en-US" sz="1600" dirty="0" smtClean="0"/>
              <a:t>Find the keyword passages and “flashpoints,” used evidence/ examples</a:t>
            </a:r>
          </a:p>
          <a:p>
            <a:pPr>
              <a:buNone/>
            </a:pPr>
            <a:r>
              <a:rPr lang="en-US" sz="1600" dirty="0" smtClean="0"/>
              <a:t>Translate them into their own writing/ response</a:t>
            </a:r>
          </a:p>
          <a:p>
            <a:r>
              <a:rPr lang="en-US" sz="2400" b="1" dirty="0">
                <a:solidFill>
                  <a:srgbClr val="4A452A"/>
                </a:solidFill>
              </a:rPr>
              <a:t>Forwarding</a:t>
            </a:r>
          </a:p>
          <a:p>
            <a:pPr>
              <a:buNone/>
            </a:pPr>
            <a:r>
              <a:rPr lang="en-US" sz="1600" dirty="0" smtClean="0"/>
              <a:t>Taking words, ideas from the text and putting them in use in new contexts</a:t>
            </a:r>
          </a:p>
          <a:p>
            <a:pPr>
              <a:buNone/>
            </a:pPr>
            <a:r>
              <a:rPr lang="en-US" sz="1600" dirty="0" smtClean="0"/>
              <a:t>Citing a text, paraphrasing, relating  the text to personal examples, </a:t>
            </a:r>
          </a:p>
          <a:p>
            <a:r>
              <a:rPr lang="en-US" sz="2400" b="1" dirty="0" smtClean="0">
                <a:solidFill>
                  <a:srgbClr val="4A452A"/>
                </a:solidFill>
              </a:rPr>
              <a:t>Countering</a:t>
            </a:r>
          </a:p>
          <a:p>
            <a:pPr>
              <a:buNone/>
            </a:pPr>
            <a:r>
              <a:rPr lang="en-US" sz="1600" dirty="0"/>
              <a:t>Looking at the text to suggest a different way of </a:t>
            </a:r>
            <a:r>
              <a:rPr lang="en-US" sz="1600" dirty="0" smtClean="0"/>
              <a:t>thinking</a:t>
            </a:r>
          </a:p>
          <a:p>
            <a:pPr>
              <a:buNone/>
            </a:pPr>
            <a:r>
              <a:rPr lang="en-US" sz="1600" dirty="0" smtClean="0"/>
              <a:t>T</a:t>
            </a:r>
            <a:r>
              <a:rPr lang="en-US" sz="1600" dirty="0" smtClean="0"/>
              <a:t>hinking critically, disagreeing, suggesting a different point of view/ argument</a:t>
            </a:r>
          </a:p>
          <a:p>
            <a:pPr>
              <a:buNone/>
            </a:pPr>
            <a:r>
              <a:rPr lang="en-US" sz="1600" dirty="0" smtClean="0"/>
              <a:t>S</a:t>
            </a:r>
            <a:r>
              <a:rPr lang="en-US" sz="1600" dirty="0" smtClean="0"/>
              <a:t>upporting the new formulated argument/thesis in the response</a:t>
            </a:r>
          </a:p>
          <a:p>
            <a:pPr>
              <a:buNone/>
            </a:pPr>
            <a:endParaRPr lang="en-US" sz="1600" dirty="0" smtClean="0"/>
          </a:p>
          <a:p>
            <a:pPr>
              <a:buNone/>
            </a:pPr>
            <a:endParaRPr lang="en-US" sz="2400" dirty="0" smtClean="0"/>
          </a:p>
          <a:p>
            <a:pPr>
              <a:buNone/>
            </a:pP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115</TotalTime>
  <Words>739</Words>
  <Application>Microsoft Macintosh PowerPoint</Application>
  <PresentationFormat>On-screen Show (4:3)</PresentationFormat>
  <Paragraphs>79</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Office Theme</vt:lpstr>
      <vt:lpstr>ACTIVE READING</vt:lpstr>
      <vt:lpstr>Historical Overview of Reading</vt:lpstr>
      <vt:lpstr>Reading as Decoding</vt:lpstr>
      <vt:lpstr>NEW Rhetoric: Critical Reading</vt:lpstr>
      <vt:lpstr>CRITICAL READING</vt:lpstr>
      <vt:lpstr>CRITICAL READING= ACTIVE READING</vt:lpstr>
      <vt:lpstr>STRATEGIES OF ACTIVE READING 3 PASS APPROACH</vt:lpstr>
      <vt:lpstr>Preview and Annotation</vt:lpstr>
      <vt:lpstr>3 MOVES of Revision/Invention Through Engagement with a Text</vt:lpstr>
      <vt:lpstr>ACTIVITY TIME!</vt:lpstr>
    </vt:vector>
  </TitlesOfParts>
  <Company>LACCD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ACTIVE READING</dc:title>
  <dc:creator>LAVC Writing Tutor</dc:creator>
  <cp:lastModifiedBy>LAVC Writing Tutor</cp:lastModifiedBy>
  <cp:revision>7</cp:revision>
  <dcterms:created xsi:type="dcterms:W3CDTF">2013-04-30T18:11:03Z</dcterms:created>
  <dcterms:modified xsi:type="dcterms:W3CDTF">2013-04-30T20:06:58Z</dcterms:modified>
</cp:coreProperties>
</file>