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50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Layouts/slideLayout4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Layouts/slideLayout55.xml" ContentType="application/vnd.openxmlformats-officedocument.presentationml.slideLayout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53.xml" ContentType="application/vnd.openxmlformats-officedocument.presentationml.slideLayout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4.xml" ContentType="application/vnd.openxmlformats-officedocument.presentationml.slideMaster+xml"/>
  <Default Extension="jpeg" ContentType="image/jpeg"/>
  <Override PartName="/ppt/slideLayouts/slideLayout52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3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Masters/slideMaster3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84" r:id="rId2"/>
    <p:sldMasterId id="2147483696" r:id="rId3"/>
    <p:sldMasterId id="2147483708" r:id="rId4"/>
    <p:sldMasterId id="2147483732" r:id="rId5"/>
  </p:sldMasterIdLst>
  <p:notesMasterIdLst>
    <p:notesMasterId r:id="rId16"/>
  </p:notesMasterIdLst>
  <p:sldIdLst>
    <p:sldId id="270" r:id="rId6"/>
    <p:sldId id="265" r:id="rId7"/>
    <p:sldId id="274" r:id="rId8"/>
    <p:sldId id="275" r:id="rId9"/>
    <p:sldId id="276" r:id="rId10"/>
    <p:sldId id="266" r:id="rId11"/>
    <p:sldId id="262" r:id="rId12"/>
    <p:sldId id="26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E0D90"/>
    <a:srgbClr val="FDBC3E"/>
    <a:srgbClr val="D8A117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6928" autoAdjust="0"/>
  </p:normalViewPr>
  <p:slideViewPr>
    <p:cSldViewPr>
      <p:cViewPr varScale="1">
        <p:scale>
          <a:sx n="118" d="100"/>
          <a:sy n="118" d="100"/>
        </p:scale>
        <p:origin x="-21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D2EE4-14D9-4528-8DCB-926B001D13A2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54431-37A4-4D48-A51A-1D5999EA0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410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4951909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798609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066809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655189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276218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927101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3662592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525266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4646206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676668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517495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5.jpeg"/><Relationship Id="rId14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225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D31AE4-79B7-479E-9069-3904F2ED1D50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9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400" dirty="0" smtClean="0">
                <a:solidFill>
                  <a:srgbClr val="660066"/>
                </a:solidFill>
              </a:rPr>
              <a:t/>
            </a:r>
            <a:br>
              <a:rPr lang="en-US" sz="5400" dirty="0" smtClean="0">
                <a:solidFill>
                  <a:srgbClr val="660066"/>
                </a:solidFill>
              </a:rPr>
            </a:br>
            <a:r>
              <a:rPr lang="en-US" sz="5400" dirty="0" smtClean="0">
                <a:solidFill>
                  <a:srgbClr val="660066"/>
                </a:solidFill>
              </a:rPr>
              <a:t/>
            </a:r>
            <a:br>
              <a:rPr lang="en-US" sz="5400" dirty="0" smtClean="0">
                <a:solidFill>
                  <a:srgbClr val="660066"/>
                </a:solidFill>
              </a:rPr>
            </a:br>
            <a:r>
              <a:rPr lang="en-US" sz="5400" dirty="0" smtClean="0">
                <a:solidFill>
                  <a:srgbClr val="FFFFFF"/>
                </a:solidFill>
              </a:rPr>
              <a:t>CRITICAL THINKING</a:t>
            </a:r>
            <a:r>
              <a:rPr lang="en-US" sz="5400" dirty="0" smtClean="0">
                <a:solidFill>
                  <a:srgbClr val="660066"/>
                </a:solidFill>
              </a:rPr>
              <a:t/>
            </a:r>
            <a:br>
              <a:rPr lang="en-US" sz="5400" dirty="0" smtClean="0">
                <a:solidFill>
                  <a:srgbClr val="660066"/>
                </a:solidFill>
              </a:rPr>
            </a:br>
            <a:r>
              <a:rPr lang="en-US" sz="5400" dirty="0" smtClean="0">
                <a:solidFill>
                  <a:srgbClr val="660066"/>
                </a:solidFill>
              </a:rPr>
              <a:t>   				       </a:t>
            </a:r>
            <a:r>
              <a:rPr lang="en-US" sz="2800" dirty="0" smtClean="0">
                <a:solidFill>
                  <a:srgbClr val="FFFFFF"/>
                </a:solidFill>
              </a:rPr>
              <a:t>by </a:t>
            </a:r>
            <a:r>
              <a:rPr lang="en-US" sz="2800" dirty="0" err="1" smtClean="0">
                <a:solidFill>
                  <a:srgbClr val="FFFFFF"/>
                </a:solidFill>
              </a:rPr>
              <a:t>K.Yegoryan</a:t>
            </a:r>
            <a:r>
              <a:rPr lang="en-US" sz="5400" dirty="0" smtClean="0">
                <a:solidFill>
                  <a:srgbClr val="660066"/>
                </a:solidFill>
              </a:rPr>
              <a:t/>
            </a:r>
            <a:br>
              <a:rPr lang="en-US" sz="5400" dirty="0" smtClean="0">
                <a:solidFill>
                  <a:srgbClr val="660066"/>
                </a:solidFill>
              </a:rPr>
            </a:br>
            <a:endParaRPr lang="en-US" sz="5400" dirty="0">
              <a:solidFill>
                <a:srgbClr val="66006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81800" y="5638800"/>
            <a:ext cx="1905000" cy="6705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114800"/>
            <a:ext cx="5715000" cy="2540000"/>
          </a:xfrm>
          <a:prstGeom prst="rect">
            <a:avLst/>
          </a:prstGeo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1000">
              <a:schemeClr val="accent4">
                <a:lumMod val="75000"/>
                <a:alpha val="39000"/>
              </a:schemeClr>
            </a:gs>
            <a:gs pos="100000">
              <a:srgbClr val="FFFFFF">
                <a:alpha val="39000"/>
              </a:srgbClr>
            </a:gs>
            <a:gs pos="55000">
              <a:schemeClr val="accent4">
                <a:lumMod val="75000"/>
                <a:alpha val="39000"/>
              </a:schemeClr>
            </a:gs>
            <a:gs pos="77000">
              <a:schemeClr val="accent4">
                <a:lumMod val="75000"/>
                <a:alpha val="39000"/>
              </a:schemeClr>
            </a:gs>
            <a:gs pos="25000">
              <a:schemeClr val="accent4">
                <a:lumMod val="20000"/>
                <a:lumOff val="80000"/>
                <a:alpha val="39000"/>
              </a:schemeClr>
            </a:gs>
            <a:gs pos="94000">
              <a:srgbClr val="FFFF00">
                <a:alpha val="13000"/>
              </a:srgbClr>
            </a:gs>
            <a:gs pos="29000">
              <a:schemeClr val="accent5">
                <a:lumMod val="75000"/>
                <a:alpha val="36000"/>
              </a:schemeClr>
            </a:gs>
            <a:gs pos="98000">
              <a:schemeClr val="accent4">
                <a:lumMod val="75000"/>
                <a:alpha val="37000"/>
              </a:schemeClr>
            </a:gs>
            <a:gs pos="93000">
              <a:schemeClr val="accent2">
                <a:lumMod val="75000"/>
                <a:alpha val="18000"/>
              </a:schemeClr>
            </a:gs>
            <a:gs pos="42000">
              <a:schemeClr val="accent5">
                <a:lumMod val="75000"/>
                <a:alpha val="36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MY Deepest Fear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382000" cy="54864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My deepest fear is not that I am inadequate.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My deepest fear is that I am powerful beyond measure. 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It is my light, not my darkness that most frightens me.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I ask myself, who am I to be brilliant, gorgeous,</a:t>
            </a:r>
            <a:b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talented and fabulous?</a:t>
            </a:r>
          </a:p>
          <a:p>
            <a:pPr>
              <a:buNone/>
            </a:pPr>
            <a:endParaRPr lang="en-US" sz="4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Actually, who am I not to be?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My playing small does not serve the world.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There's nothing enlightened about shrinking so that other people won't feel insecure around me.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I was born to make manifest the glory of</a:t>
            </a:r>
            <a:b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life that is within me.</a:t>
            </a:r>
          </a:p>
          <a:p>
            <a:pPr>
              <a:buNone/>
            </a:pPr>
            <a:endParaRPr lang="en-US" sz="4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It's not just in some of us; it's in everyone.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And as I let my own light shine,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I unconsciously give other people permission to do the same.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As I am liberated from my own fear,</a:t>
            </a:r>
            <a:b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my presence automatically liberates others.</a:t>
            </a:r>
          </a:p>
          <a:p>
            <a:pPr>
              <a:buNone/>
            </a:pPr>
            <a:r>
              <a:rPr lang="en-US" sz="4000" dirty="0" smtClean="0"/>
              <a:t> 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Adapted from “Our Deepest Fear” by Marianne Williamson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67200"/>
          </a:xfrm>
        </p:spPr>
        <p:txBody>
          <a:bodyPr/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A2B1E"/>
                </a:solidFill>
                <a:effectLst/>
                <a:latin typeface="Algerian" pitchFamily="82" charset="0"/>
              </a:rPr>
              <a:t/>
            </a:r>
            <a:b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A2B1E"/>
                </a:solidFill>
                <a:effectLst/>
                <a:latin typeface="Algerian" pitchFamily="82" charset="0"/>
              </a:rPr>
            </a:b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AA2B1E"/>
              </a:solidFill>
              <a:effectLst/>
              <a:latin typeface="Algerian" pitchFamily="82" charset="0"/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lonna MT" pitchFamily="8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381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    What is Critical Thinking ?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4572000" cy="3276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824" y="1524000"/>
            <a:ext cx="9015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Arial Black"/>
                <a:cs typeface="Arial Black"/>
              </a:rPr>
              <a:t>Critical Thinking  is a process of reasoning,  analyzing,</a:t>
            </a:r>
          </a:p>
          <a:p>
            <a:r>
              <a:rPr lang="en-US" sz="2000" dirty="0" smtClean="0">
                <a:solidFill>
                  <a:srgbClr val="3366FF"/>
                </a:solidFill>
                <a:latin typeface="Arial Black"/>
                <a:cs typeface="Arial Black"/>
              </a:rPr>
              <a:t>                  evaluating, decision making, and problem solving.</a:t>
            </a:r>
          </a:p>
          <a:p>
            <a:endParaRPr lang="en-US" sz="2000" dirty="0" smtClean="0">
              <a:solidFill>
                <a:srgbClr val="3366FF"/>
              </a:solidFill>
              <a:latin typeface="Arial Black"/>
              <a:cs typeface="Arial Black"/>
            </a:endParaRPr>
          </a:p>
          <a:p>
            <a:endParaRPr lang="en-US" sz="2000" dirty="0" smtClean="0">
              <a:solidFill>
                <a:srgbClr val="3366FF"/>
              </a:solidFill>
              <a:latin typeface="Arial Black"/>
              <a:cs typeface="Arial Black"/>
            </a:endParaRPr>
          </a:p>
          <a:p>
            <a:endParaRPr lang="en-US" sz="2000" dirty="0" smtClean="0">
              <a:solidFill>
                <a:srgbClr val="3366FF"/>
              </a:solidFill>
              <a:latin typeface="Arial Black"/>
              <a:cs typeface="Arial Black"/>
            </a:endParaRPr>
          </a:p>
          <a:p>
            <a:r>
              <a:rPr lang="en-US" sz="2000" dirty="0" smtClean="0">
                <a:solidFill>
                  <a:srgbClr val="3366FF"/>
                </a:solidFill>
                <a:latin typeface="Arial Black"/>
                <a:cs typeface="Arial Black"/>
              </a:rPr>
              <a:t>  </a:t>
            </a:r>
            <a:endParaRPr lang="en-US" sz="2000" dirty="0">
              <a:solidFill>
                <a:srgbClr val="3366FF"/>
              </a:solidFill>
              <a:latin typeface="Arial Black"/>
              <a:cs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429000"/>
            <a:ext cx="4572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 CRITICAL THINKER: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1400" dirty="0" smtClean="0"/>
              <a:t>  Has a sense of curiosity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1400" dirty="0" smtClean="0"/>
              <a:t>  Asks Questions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1400" dirty="0" smtClean="0"/>
              <a:t>  Assess (judges) arguments 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1400" dirty="0" smtClean="0"/>
              <a:t>  Is interested in finding new solutions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1400" dirty="0" smtClean="0"/>
              <a:t>  Listens carefully to others and gives feedback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1400" dirty="0" smtClean="0"/>
              <a:t>  Examines problems, assumptions, opinions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1400" dirty="0" smtClean="0"/>
              <a:t>  Is able to reject information that is irrelevant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1400" dirty="0" smtClean="0"/>
              <a:t>  Can see beyond what is available </a:t>
            </a:r>
          </a:p>
          <a:p>
            <a:pPr>
              <a:buFont typeface="Arial"/>
              <a:buChar char="•"/>
            </a:pPr>
            <a:endParaRPr lang="en-US" sz="1400" dirty="0" smtClean="0"/>
          </a:p>
          <a:p>
            <a:pPr>
              <a:buFont typeface="Arial"/>
              <a:buChar char="•"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4384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Critical thinking is the ability to think clearly and rationally.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       It includes the ability to engage in reflective and independent thinking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364026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50000"/>
                <a:alpha val="2000"/>
              </a:schemeClr>
            </a:gs>
            <a:gs pos="100000">
              <a:srgbClr val="FFFFFF">
                <a:alpha val="66000"/>
              </a:srgbClr>
            </a:gs>
            <a:gs pos="55000">
              <a:schemeClr val="bg2">
                <a:lumMod val="50000"/>
                <a:alpha val="61000"/>
              </a:schemeClr>
            </a:gs>
            <a:gs pos="75000">
              <a:schemeClr val="accent2">
                <a:lumMod val="60000"/>
                <a:lumOff val="40000"/>
                <a:alpha val="44000"/>
              </a:schemeClr>
            </a:gs>
            <a:gs pos="89000">
              <a:schemeClr val="bg1">
                <a:lumMod val="75000"/>
                <a:alpha val="44000"/>
              </a:schemeClr>
            </a:gs>
            <a:gs pos="94000">
              <a:schemeClr val="bg2">
                <a:lumMod val="75000"/>
                <a:alpha val="88000"/>
              </a:schemeClr>
            </a:gs>
            <a:gs pos="29000">
              <a:schemeClr val="accent2">
                <a:lumMod val="20000"/>
                <a:lumOff val="80000"/>
                <a:alpha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84807"/>
                </a:solidFill>
              </a:rPr>
              <a:t>THE ORIGINE Of </a:t>
            </a:r>
            <a:br>
              <a:rPr lang="en-US" b="1" dirty="0" smtClean="0">
                <a:solidFill>
                  <a:srgbClr val="984807"/>
                </a:solidFill>
              </a:rPr>
            </a:br>
            <a:r>
              <a:rPr lang="en-US" b="1" dirty="0" smtClean="0">
                <a:solidFill>
                  <a:srgbClr val="984807"/>
                </a:solidFill>
              </a:rPr>
              <a:t>CRITICAL THINKING</a:t>
            </a:r>
            <a:endParaRPr lang="en-US" b="1" dirty="0">
              <a:solidFill>
                <a:srgbClr val="98480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rPr>
              <a:t>The roots go back to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rPr>
              <a:t>the teaching practice and vision of Socrates 2,500 years ago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Socrates: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demonstrated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that persons may have power and high position and yet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be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deeply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confused and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irrational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established the importance of asking deep questions that probe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profoundly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into thinking before we accept ideas as worthy of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belief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established the importance of seeking evidence,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examining  and reasoning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the assumptions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4F6228"/>
                </a:solidFill>
              </a:rPr>
              <a:t>highlighted the need in thinking for clarity and logical </a:t>
            </a:r>
            <a:r>
              <a:rPr lang="en-US" sz="1800" b="1" dirty="0" smtClean="0">
                <a:solidFill>
                  <a:srgbClr val="4F6228"/>
                </a:solidFill>
              </a:rPr>
              <a:t>consistency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sz="1900" dirty="0" smtClean="0">
                <a:solidFill>
                  <a:srgbClr val="984807"/>
                </a:solidFill>
                <a:latin typeface="Arial Black"/>
                <a:cs typeface="Arial Black"/>
              </a:rPr>
              <a:t>His method of questioning </a:t>
            </a:r>
            <a:r>
              <a:rPr lang="en-US" sz="1900" dirty="0" smtClean="0">
                <a:solidFill>
                  <a:srgbClr val="984807"/>
                </a:solidFill>
                <a:latin typeface="Arial Black"/>
                <a:cs typeface="Arial Black"/>
              </a:rPr>
              <a:t>is </a:t>
            </a:r>
            <a:r>
              <a:rPr lang="en-US" sz="1900" dirty="0" smtClean="0">
                <a:solidFill>
                  <a:srgbClr val="984807"/>
                </a:solidFill>
                <a:latin typeface="Arial Black"/>
                <a:cs typeface="Arial Black"/>
              </a:rPr>
              <a:t>known as "</a:t>
            </a:r>
            <a:r>
              <a:rPr lang="en-US" sz="1900" dirty="0" smtClean="0">
                <a:solidFill>
                  <a:srgbClr val="984807"/>
                </a:solidFill>
                <a:latin typeface="Arial Black"/>
                <a:cs typeface="Arial Black"/>
              </a:rPr>
              <a:t>Socratic Questioning”</a:t>
            </a:r>
          </a:p>
          <a:p>
            <a:pPr>
              <a:buNone/>
            </a:pPr>
            <a:r>
              <a:rPr lang="en-US" sz="1900" dirty="0" smtClean="0">
                <a:solidFill>
                  <a:srgbClr val="984807"/>
                </a:solidFill>
                <a:latin typeface="Arial Black"/>
                <a:cs typeface="Arial Black"/>
              </a:rPr>
              <a:t> </a:t>
            </a:r>
            <a:r>
              <a:rPr lang="en-US" sz="1900" dirty="0" smtClean="0">
                <a:solidFill>
                  <a:srgbClr val="984807"/>
                </a:solidFill>
                <a:latin typeface="Arial Black"/>
                <a:cs typeface="Arial Black"/>
              </a:rPr>
              <a:t>and is the best known critical thinking teaching strategy. </a:t>
            </a:r>
            <a:endParaRPr lang="en-US" sz="1900" dirty="0" smtClean="0">
              <a:solidFill>
                <a:srgbClr val="984807"/>
              </a:solidFill>
              <a:latin typeface="Arial Black"/>
              <a:cs typeface="Arial Black"/>
            </a:endParaRPr>
          </a:p>
          <a:p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61000">
              <a:schemeClr val="accent5">
                <a:lumMod val="60000"/>
                <a:lumOff val="40000"/>
                <a:alpha val="55000"/>
              </a:schemeClr>
            </a:gs>
            <a:gs pos="100000">
              <a:srgbClr val="FFFFFF">
                <a:alpha val="55000"/>
              </a:srgbClr>
            </a:gs>
            <a:gs pos="25000">
              <a:schemeClr val="accent3">
                <a:lumMod val="40000"/>
                <a:lumOff val="60000"/>
                <a:alpha val="42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 Tradition of Critical Thinking 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In the Middle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Ages</a:t>
            </a:r>
          </a:p>
          <a:p>
            <a:pPr>
              <a:buNone/>
            </a:pPr>
            <a:r>
              <a:rPr lang="en-US" dirty="0" smtClean="0"/>
              <a:t>was </a:t>
            </a:r>
            <a:r>
              <a:rPr lang="en-US" dirty="0" smtClean="0"/>
              <a:t>embodied in the writings and teachings </a:t>
            </a:r>
            <a:r>
              <a:rPr lang="en-US" dirty="0" smtClean="0"/>
              <a:t>of</a:t>
            </a:r>
          </a:p>
          <a:p>
            <a:pPr>
              <a:buNone/>
            </a:pPr>
            <a:r>
              <a:rPr lang="en-US" dirty="0" smtClean="0">
                <a:solidFill>
                  <a:srgbClr val="77933C"/>
                </a:solidFill>
              </a:rPr>
              <a:t>Thomas </a:t>
            </a:r>
            <a:r>
              <a:rPr lang="en-US" dirty="0" smtClean="0">
                <a:solidFill>
                  <a:srgbClr val="77933C"/>
                </a:solidFill>
              </a:rPr>
              <a:t>Aquinas (</a:t>
            </a:r>
            <a:r>
              <a:rPr lang="en-US" b="1" i="1" dirty="0" err="1" smtClean="0">
                <a:solidFill>
                  <a:srgbClr val="77933C"/>
                </a:solidFill>
              </a:rPr>
              <a:t>Sumna</a:t>
            </a:r>
            <a:r>
              <a:rPr lang="en-US" b="1" i="1" dirty="0" smtClean="0">
                <a:solidFill>
                  <a:srgbClr val="77933C"/>
                </a:solidFill>
              </a:rPr>
              <a:t> </a:t>
            </a:r>
            <a:r>
              <a:rPr lang="en-US" b="1" i="1" dirty="0" err="1" smtClean="0">
                <a:solidFill>
                  <a:srgbClr val="77933C"/>
                </a:solidFill>
              </a:rPr>
              <a:t>Theologica</a:t>
            </a:r>
            <a:r>
              <a:rPr lang="en-US" dirty="0" smtClean="0">
                <a:solidFill>
                  <a:srgbClr val="77933C"/>
                </a:solidFill>
              </a:rPr>
              <a:t>)</a:t>
            </a:r>
            <a:r>
              <a:rPr lang="en-US" dirty="0" smtClean="0">
                <a:solidFill>
                  <a:srgbClr val="77933C"/>
                </a:solidFill>
              </a:rPr>
              <a:t>  </a:t>
            </a:r>
            <a:r>
              <a:rPr lang="en-US" dirty="0" smtClean="0"/>
              <a:t>  --_always </a:t>
            </a:r>
            <a:r>
              <a:rPr lang="en-US" dirty="0" smtClean="0"/>
              <a:t>systematically stated,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_answered his critical ideas by developing </a:t>
            </a:r>
          </a:p>
          <a:p>
            <a:pPr>
              <a:buNone/>
            </a:pPr>
            <a:r>
              <a:rPr lang="en-US" b="1" dirty="0" smtClean="0">
                <a:solidFill>
                  <a:srgbClr val="77933C"/>
                </a:solidFill>
              </a:rPr>
              <a:t>In the Renaissance (15th and 16th Centuries</a:t>
            </a:r>
            <a:r>
              <a:rPr lang="en-US" b="1" dirty="0" smtClean="0">
                <a:solidFill>
                  <a:srgbClr val="77933C"/>
                </a:solidFill>
              </a:rPr>
              <a:t>):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scholars in Europe began to think critically about religion, art, society, human nature, law, and </a:t>
            </a:r>
            <a:r>
              <a:rPr lang="en-US" dirty="0" smtClean="0"/>
              <a:t>freedom (</a:t>
            </a:r>
            <a:r>
              <a:rPr lang="en-US" dirty="0" smtClean="0">
                <a:solidFill>
                  <a:srgbClr val="77933C"/>
                </a:solidFill>
              </a:rPr>
              <a:t>Colet, Erasmus, and </a:t>
            </a:r>
            <a:r>
              <a:rPr lang="en-US" dirty="0" smtClean="0">
                <a:solidFill>
                  <a:srgbClr val="77933C"/>
                </a:solidFill>
              </a:rPr>
              <a:t>Moore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4">
                <a:lumMod val="60000"/>
                <a:lumOff val="40000"/>
                <a:alpha val="89000"/>
              </a:schemeClr>
            </a:gs>
            <a:gs pos="100000">
              <a:srgbClr val="FFFF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6E0D90"/>
                </a:solidFill>
              </a:rPr>
              <a:t>Critical Thinking in Texts</a:t>
            </a:r>
            <a:endParaRPr lang="en-US" b="1" dirty="0">
              <a:solidFill>
                <a:srgbClr val="6E0D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book: </a:t>
            </a:r>
            <a:r>
              <a:rPr lang="en-US" sz="2000" b="1" dirty="0" smtClean="0"/>
              <a:t>Francis Bacon</a:t>
            </a:r>
            <a:r>
              <a:rPr lang="en-US" sz="2000" dirty="0" smtClean="0"/>
              <a:t>, in England</a:t>
            </a:r>
            <a:r>
              <a:rPr lang="en-US" sz="2000" dirty="0" smtClean="0"/>
              <a:t>,</a:t>
            </a:r>
            <a:r>
              <a:rPr lang="en-US" sz="2000" b="1" i="1" dirty="0" smtClean="0"/>
              <a:t> The Advancement of Learning</a:t>
            </a:r>
            <a:r>
              <a:rPr lang="en-US" sz="2000" dirty="0" smtClean="0"/>
              <a:t>, he argued for the importance of studying the world empirically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text: in </a:t>
            </a:r>
            <a:r>
              <a:rPr lang="en-US" sz="2000" dirty="0" smtClean="0"/>
              <a:t>France, </a:t>
            </a:r>
            <a:r>
              <a:rPr lang="en-US" sz="2000" b="1" dirty="0" smtClean="0"/>
              <a:t>Descartes </a:t>
            </a:r>
            <a:r>
              <a:rPr lang="en-US" sz="2000" dirty="0" smtClean="0"/>
              <a:t>in </a:t>
            </a:r>
            <a:r>
              <a:rPr lang="en-US" sz="2000" b="1" i="1" dirty="0" smtClean="0"/>
              <a:t>Rules </a:t>
            </a:r>
            <a:r>
              <a:rPr lang="en-US" sz="2000" b="1" i="1" dirty="0" smtClean="0"/>
              <a:t>For the Direction of the </a:t>
            </a:r>
            <a:r>
              <a:rPr lang="en-US" sz="2000" b="1" i="1" dirty="0" smtClean="0"/>
              <a:t>Mind</a:t>
            </a:r>
            <a:r>
              <a:rPr lang="en-US" sz="2000" dirty="0" smtClean="0"/>
              <a:t> </a:t>
            </a:r>
            <a:r>
              <a:rPr lang="en-US" sz="2000" dirty="0" smtClean="0"/>
              <a:t>argued </a:t>
            </a:r>
            <a:r>
              <a:rPr lang="en-US" sz="2000" dirty="0" smtClean="0"/>
              <a:t>for the need for a special systematic disciplining of the mind to guide it in thinking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: </a:t>
            </a:r>
            <a:r>
              <a:rPr lang="en-US" sz="2000" b="1" dirty="0" smtClean="0"/>
              <a:t>Sir </a:t>
            </a:r>
            <a:r>
              <a:rPr lang="en-US" sz="2000" b="1" dirty="0" smtClean="0"/>
              <a:t>Thomas Moore</a:t>
            </a:r>
            <a:r>
              <a:rPr lang="en-US" sz="2000" dirty="0" smtClean="0"/>
              <a:t> developed a model of a new social order, </a:t>
            </a:r>
            <a:r>
              <a:rPr lang="en-US" sz="2000" b="1" i="1" dirty="0" smtClean="0"/>
              <a:t>Utopia</a:t>
            </a:r>
            <a:r>
              <a:rPr lang="en-US" sz="2000" dirty="0" smtClean="0"/>
              <a:t>, in which every domain of the present world was subject to critique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In the Italian Renaissance, </a:t>
            </a:r>
            <a:r>
              <a:rPr lang="en-US" sz="2000" b="1" dirty="0" smtClean="0"/>
              <a:t>Machiavelli </a:t>
            </a:r>
            <a:r>
              <a:rPr lang="en-US" sz="2000" dirty="0" smtClean="0"/>
              <a:t>in his </a:t>
            </a:r>
            <a:r>
              <a:rPr lang="en-US" sz="2000" b="1" i="1" dirty="0" smtClean="0"/>
              <a:t>The </a:t>
            </a:r>
            <a:r>
              <a:rPr lang="en-US" sz="2000" b="1" i="1" dirty="0" smtClean="0"/>
              <a:t>Prince</a:t>
            </a:r>
            <a:r>
              <a:rPr lang="en-US" sz="2000" dirty="0" smtClean="0"/>
              <a:t> critically assessed the politics of the day, and laid the foundation for modern critical political thought. </a:t>
            </a:r>
            <a:endParaRPr lang="en-US" sz="2000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066800"/>
          </a:xfrm>
        </p:spPr>
        <p:txBody>
          <a:bodyPr/>
          <a:lstStyle/>
          <a:p>
            <a:r>
              <a:rPr lang="en-US" sz="4800" dirty="0" smtClean="0">
                <a:latin typeface="Algerian" pitchFamily="82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8001000" cy="3124200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0"/>
            <a:ext cx="5384800" cy="3204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381000"/>
            <a:ext cx="567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WHY DO WE NEED TO THINK CRITICALLY</a:t>
            </a:r>
          </a:p>
          <a:p>
            <a:endParaRPr lang="en-US" sz="2000" b="1" dirty="0" smtClean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         </a:t>
            </a:r>
            <a:r>
              <a:rPr lang="en-US" sz="2000" b="1" dirty="0" smtClean="0">
                <a:solidFill>
                  <a:schemeClr val="bg1"/>
                </a:solidFill>
              </a:rPr>
              <a:t>In the 21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2000" b="1" dirty="0" smtClean="0">
                <a:solidFill>
                  <a:schemeClr val="bg1"/>
                </a:solidFill>
              </a:rPr>
              <a:t> century with all the amazing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                               technology</a:t>
            </a:r>
            <a:r>
              <a:rPr lang="en-US" sz="2000" dirty="0" smtClean="0">
                <a:solidFill>
                  <a:schemeClr val="bg1"/>
                </a:solidFill>
              </a:rPr>
              <a:t> 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35814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Arial Black"/>
                <a:cs typeface="Arial Black"/>
              </a:rPr>
              <a:t>Let’s think critically and decide together !</a:t>
            </a:r>
          </a:p>
          <a:p>
            <a:endParaRPr lang="en-US" sz="2000" dirty="0" smtClean="0">
              <a:solidFill>
                <a:srgbClr val="3366FF"/>
              </a:solidFill>
              <a:latin typeface="Arial Black"/>
              <a:cs typeface="Arial Black"/>
            </a:endParaRPr>
          </a:p>
          <a:p>
            <a:endParaRPr lang="en-US" sz="2000" dirty="0" smtClean="0">
              <a:solidFill>
                <a:srgbClr val="3366FF"/>
              </a:solidFill>
              <a:latin typeface="Arial Black"/>
              <a:cs typeface="Arial Black"/>
            </a:endParaRPr>
          </a:p>
          <a:p>
            <a:endParaRPr lang="en-US" sz="2000" dirty="0" smtClean="0">
              <a:solidFill>
                <a:srgbClr val="3366FF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095168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William Perry’s Scheme of Intellectual</a:t>
            </a:r>
            <a:br>
              <a:rPr lang="en-US" sz="3200" dirty="0" smtClean="0"/>
            </a:br>
            <a:r>
              <a:rPr lang="en-US" sz="3200" dirty="0" smtClean="0"/>
              <a:t>                    and Ethical Development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953000"/>
          </a:xfrm>
        </p:spPr>
        <p:txBody>
          <a:bodyPr>
            <a:normAutofit/>
          </a:bodyPr>
          <a:lstStyle/>
          <a:p>
            <a:pPr marL="857250" lvl="1" indent="-457200">
              <a:buNone/>
            </a:pPr>
            <a:r>
              <a:rPr lang="en-US" sz="2200" b="1" dirty="0" smtClean="0">
                <a:solidFill>
                  <a:schemeClr val="tx1">
                    <a:lumMod val="95000"/>
                  </a:schemeClr>
                </a:solidFill>
              </a:rPr>
              <a:t>DUALISM:</a:t>
            </a:r>
          </a:p>
          <a:p>
            <a:pPr marL="857250" lvl="1" indent="-457200">
              <a:buNone/>
            </a:pPr>
            <a:r>
              <a:rPr lang="en-US" sz="2200" b="1" dirty="0" smtClean="0">
                <a:solidFill>
                  <a:schemeClr val="tx1">
                    <a:lumMod val="95000"/>
                  </a:schemeClr>
                </a:solidFill>
              </a:rPr>
              <a:t>                     “There are [always] right and wrong answers…”</a:t>
            </a:r>
          </a:p>
          <a:p>
            <a:pPr marL="857250" lvl="1" indent="-457200">
              <a:buNone/>
            </a:pPr>
            <a:endParaRPr lang="en-US" sz="2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857250" lvl="1" indent="-457200">
              <a:buNone/>
            </a:pP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rgbClr val="F2F2F2"/>
                </a:solidFill>
              </a:rPr>
              <a:t>MULTIPLICITY</a:t>
            </a:r>
          </a:p>
          <a:p>
            <a:pPr marL="857250" lvl="1" indent="-457200">
              <a:buNone/>
            </a:pPr>
            <a:r>
              <a:rPr lang="en-US" sz="2200" b="1" dirty="0" smtClean="0">
                <a:solidFill>
                  <a:srgbClr val="F2F2F2"/>
                </a:solidFill>
              </a:rPr>
              <a:t>                   “There are conflicting answers, or maybe no answers;</a:t>
            </a:r>
          </a:p>
          <a:p>
            <a:pPr marL="857250" lvl="1" indent="-457200">
              <a:buNone/>
            </a:pPr>
            <a:r>
              <a:rPr lang="en-US" sz="2200" b="1" dirty="0" smtClean="0">
                <a:solidFill>
                  <a:srgbClr val="F2F2F2"/>
                </a:solidFill>
              </a:rPr>
              <a:t>                     therefore, one opinion is as good as another, and</a:t>
            </a:r>
          </a:p>
          <a:p>
            <a:pPr marL="857250" lvl="1" indent="-457200">
              <a:buNone/>
            </a:pPr>
            <a:r>
              <a:rPr lang="en-US" sz="2200" b="1" dirty="0" smtClean="0">
                <a:solidFill>
                  <a:srgbClr val="F2F2F2"/>
                </a:solidFill>
              </a:rPr>
              <a:t>                     EVERYONE HAS THE RIGHT TO THEIR OPINION”</a:t>
            </a:r>
          </a:p>
          <a:p>
            <a:pPr marL="857250" lvl="1" indent="-457200">
              <a:buNone/>
            </a:pPr>
            <a:endParaRPr lang="en-US" sz="2200" b="1" dirty="0" smtClean="0">
              <a:solidFill>
                <a:srgbClr val="F2F2F2"/>
              </a:solidFill>
            </a:endParaRPr>
          </a:p>
          <a:p>
            <a:pPr marL="857250" lvl="1" indent="-457200">
              <a:buNone/>
            </a:pPr>
            <a:r>
              <a:rPr lang="en-US" sz="2200" b="1" dirty="0" smtClean="0">
                <a:solidFill>
                  <a:srgbClr val="F2F2F2"/>
                </a:solidFill>
              </a:rPr>
              <a:t>RELATIVISM       </a:t>
            </a:r>
          </a:p>
          <a:p>
            <a:pPr marL="857250" lvl="1" indent="-457200">
              <a:buNone/>
            </a:pPr>
            <a:r>
              <a:rPr lang="en-US" sz="2200" b="1" dirty="0" smtClean="0">
                <a:solidFill>
                  <a:srgbClr val="F2F2F2"/>
                </a:solidFill>
              </a:rPr>
              <a:t>                     “It all depends, so we must learn to evaluate</a:t>
            </a:r>
          </a:p>
          <a:p>
            <a:pPr marL="857250" lvl="1" indent="-457200">
              <a:buNone/>
            </a:pPr>
            <a:r>
              <a:rPr lang="en-US" sz="2200" b="1" dirty="0" smtClean="0">
                <a:solidFill>
                  <a:srgbClr val="F2F2F2"/>
                </a:solidFill>
              </a:rPr>
              <a:t>                       solutions.”</a:t>
            </a:r>
          </a:p>
          <a:p>
            <a:pPr marL="857250" lvl="1" indent="-457200">
              <a:buNone/>
            </a:pPr>
            <a:endParaRPr lang="en-US" sz="2200" b="1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4418834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6000">
              <a:schemeClr val="bg2">
                <a:tint val="80000"/>
                <a:satMod val="300000"/>
                <a:alpha val="6000"/>
              </a:schemeClr>
            </a:gs>
            <a:gs pos="96000">
              <a:schemeClr val="bg2">
                <a:shade val="30000"/>
                <a:satMod val="200000"/>
                <a:alpha val="84000"/>
              </a:schemeClr>
            </a:gs>
            <a:gs pos="19000">
              <a:schemeClr val="accent2">
                <a:lumMod val="40000"/>
                <a:lumOff val="60000"/>
                <a:alpha val="81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401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Critical Thinking Framework</a:t>
            </a:r>
            <a:b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</a:b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ORID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3735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     </a:t>
            </a:r>
            <a:endParaRPr lang="en-US" sz="4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/>
              <a:cs typeface="Arial Black"/>
            </a:endParaRPr>
          </a:p>
          <a:p>
            <a:pPr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2F2F2"/>
                </a:solidFill>
              </a:rPr>
              <a:t>bjective Level 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What do you see?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                                                                                      _ Facts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R</a:t>
            </a:r>
            <a:r>
              <a:rPr lang="en-US" sz="2400" b="1" dirty="0" smtClean="0">
                <a:solidFill>
                  <a:srgbClr val="F2F2F2"/>
                </a:solidFill>
              </a:rPr>
              <a:t>eflective Level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What do you feel?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_ Relevance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2F2F2"/>
                </a:solidFill>
              </a:rPr>
              <a:t>nterpretive Level		     </a:t>
            </a:r>
            <a:r>
              <a:rPr lang="en-US" sz="2000" b="1" dirty="0" smtClean="0">
                <a:solidFill>
                  <a:srgbClr val="FF0000"/>
                </a:solidFill>
              </a:rPr>
              <a:t>What it tells and else is needed?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							            _ Identification</a:t>
            </a:r>
            <a:endParaRPr lang="en-US" sz="2400" b="1" dirty="0" smtClean="0">
              <a:solidFill>
                <a:srgbClr val="F2F2F2"/>
              </a:solidFill>
            </a:endParaRPr>
          </a:p>
          <a:p>
            <a:pPr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D</a:t>
            </a:r>
            <a:r>
              <a:rPr lang="en-US" sz="2400" b="1" dirty="0" smtClean="0">
                <a:solidFill>
                  <a:srgbClr val="F2F2F2"/>
                </a:solidFill>
              </a:rPr>
              <a:t>ecisional Level		      </a:t>
            </a:r>
            <a:r>
              <a:rPr lang="en-US" sz="2400" b="1" dirty="0" smtClean="0">
                <a:solidFill>
                  <a:srgbClr val="FF0000"/>
                </a:solidFill>
              </a:rPr>
              <a:t>What  can we do?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                                                                                      _ Action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1809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1000">
              <a:schemeClr val="accent4">
                <a:lumMod val="75000"/>
                <a:alpha val="24000"/>
              </a:schemeClr>
            </a:gs>
            <a:gs pos="100000">
              <a:srgbClr val="FFFFFF">
                <a:alpha val="39000"/>
              </a:srgbClr>
            </a:gs>
            <a:gs pos="32000">
              <a:schemeClr val="accent4">
                <a:lumMod val="75000"/>
                <a:alpha val="39000"/>
              </a:schemeClr>
            </a:gs>
            <a:gs pos="77000">
              <a:schemeClr val="accent4">
                <a:lumMod val="75000"/>
                <a:alpha val="39000"/>
              </a:schemeClr>
            </a:gs>
            <a:gs pos="47000">
              <a:schemeClr val="accent4">
                <a:lumMod val="20000"/>
                <a:lumOff val="80000"/>
                <a:alpha val="39000"/>
              </a:schemeClr>
            </a:gs>
            <a:gs pos="94000">
              <a:srgbClr val="FFFF00">
                <a:alpha val="13000"/>
              </a:srgbClr>
            </a:gs>
            <a:gs pos="22000">
              <a:schemeClr val="accent5">
                <a:lumMod val="75000"/>
                <a:alpha val="72000"/>
              </a:schemeClr>
            </a:gs>
            <a:gs pos="98000">
              <a:schemeClr val="accent4">
                <a:lumMod val="75000"/>
                <a:alpha val="37000"/>
              </a:schemeClr>
            </a:gs>
            <a:gs pos="81000">
              <a:schemeClr val="accent2">
                <a:lumMod val="75000"/>
                <a:alpha val="18000"/>
              </a:schemeClr>
            </a:gs>
            <a:gs pos="58000">
              <a:schemeClr val="accent5">
                <a:lumMod val="75000"/>
                <a:alpha val="36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Arial Black"/>
                <a:cs typeface="Arial Black"/>
              </a:rPr>
              <a:t>BARRIERS TO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Arial Black"/>
                <a:cs typeface="Arial Black"/>
              </a:rPr>
              <a:t>                 CRITICAL THINKING</a:t>
            </a:r>
          </a:p>
          <a:p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 Black"/>
              <a:cs typeface="Arial Black"/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rPr>
              <a:t>THE BIG 5 TO OVERCOME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438400"/>
            <a:ext cx="6934200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solidFill>
                  <a:srgbClr val="D67C02"/>
                </a:solidFill>
              </a:rPr>
              <a:t> </a:t>
            </a:r>
            <a:r>
              <a:rPr lang="en-US" b="1" dirty="0" smtClean="0">
                <a:solidFill>
                  <a:srgbClr val="D67C02"/>
                </a:solidFill>
              </a:rPr>
              <a:t>an over-reliance / absolute acceptance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D67C02"/>
                </a:solidFill>
              </a:rPr>
              <a:t> narrow-mindedness or close-mindedness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D67C02"/>
                </a:solidFill>
              </a:rPr>
              <a:t> lack of relevant background information or ignorance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D67C02"/>
                </a:solidFill>
              </a:rPr>
              <a:t> peer pressure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D67C02"/>
                </a:solidFill>
              </a:rPr>
              <a:t> fear of change or an unwillingness to change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endParaRPr lang="en-US" b="1" dirty="0" smtClean="0">
              <a:solidFill>
                <a:srgbClr val="D67C02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D67C02"/>
                </a:solidFill>
              </a:rPr>
              <a:t>                      </a:t>
            </a:r>
            <a:endParaRPr lang="en-US" b="1" dirty="0" smtClean="0"/>
          </a:p>
          <a:p>
            <a:pPr>
              <a:lnSpc>
                <a:spcPct val="150000"/>
              </a:lnSpc>
            </a:pPr>
            <a:endParaRPr lang="en-US" b="1" dirty="0" smtClean="0"/>
          </a:p>
          <a:p>
            <a:pPr>
              <a:lnSpc>
                <a:spcPct val="150000"/>
              </a:lnSpc>
              <a:buFont typeface="Arial"/>
              <a:buChar char="•"/>
            </a:pPr>
            <a:endParaRPr lang="en-US" b="1" dirty="0" smtClean="0">
              <a:solidFill>
                <a:srgbClr val="D67C02"/>
              </a:solidFill>
            </a:endParaRPr>
          </a:p>
          <a:p>
            <a:pPr>
              <a:lnSpc>
                <a:spcPct val="150000"/>
              </a:lnSpc>
            </a:pPr>
            <a:endParaRPr lang="en-US" b="1" dirty="0" smtClean="0">
              <a:solidFill>
                <a:srgbClr val="D67C02"/>
              </a:solidFill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endParaRPr lang="en-US" b="1" dirty="0">
              <a:solidFill>
                <a:srgbClr val="7F201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609600"/>
            <a:ext cx="2667000" cy="2209800"/>
          </a:xfrm>
          <a:prstGeom prst="rect">
            <a:avLst/>
          </a:prstGeo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805</Words>
  <Application>Microsoft Macintosh PowerPoint</Application>
  <PresentationFormat>On-screen Show (4:3)</PresentationFormat>
  <Paragraphs>111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Office Theme</vt:lpstr>
      <vt:lpstr>Decatur</vt:lpstr>
      <vt:lpstr>NewsPrint</vt:lpstr>
      <vt:lpstr>Pushpin</vt:lpstr>
      <vt:lpstr>Apex</vt:lpstr>
      <vt:lpstr>  CRITICAL THINKING               by K.Yegoryan </vt:lpstr>
      <vt:lpstr> </vt:lpstr>
      <vt:lpstr>THE ORIGINE Of  CRITICAL THINKING</vt:lpstr>
      <vt:lpstr>THE Tradition of Critical Thinking </vt:lpstr>
      <vt:lpstr>Critical Thinking in Texts</vt:lpstr>
      <vt:lpstr>   </vt:lpstr>
      <vt:lpstr>William Perry’s Scheme of Intellectual                     and Ethical Development </vt:lpstr>
      <vt:lpstr>Critical Thinking Framework ORID</vt:lpstr>
      <vt:lpstr>Slide 9</vt:lpstr>
      <vt:lpstr>MY Deepest Fear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LAVC Writing Tutor</cp:lastModifiedBy>
  <cp:revision>47</cp:revision>
  <dcterms:created xsi:type="dcterms:W3CDTF">2013-05-07T19:26:55Z</dcterms:created>
  <dcterms:modified xsi:type="dcterms:W3CDTF">2013-05-07T19:54:34Z</dcterms:modified>
</cp:coreProperties>
</file>