
<file path=[Content_Types].xml><?xml version="1.0" encoding="utf-8"?>
<Types xmlns="http://schemas.openxmlformats.org/package/2006/content-types">
  <Override PartName="/ppt/tags/tag1.xml" ContentType="application/vnd.openxmlformats-officedocument.presentationml.tags+xml"/>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9"/>
  </p:notesMasterIdLst>
  <p:sldIdLst>
    <p:sldId id="256" r:id="rId2"/>
    <p:sldId id="257" r:id="rId3"/>
    <p:sldId id="259" r:id="rId4"/>
    <p:sldId id="258" r:id="rId5"/>
    <p:sldId id="260" r:id="rId6"/>
    <p:sldId id="262"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F193"/>
    <a:srgbClr val="A5A61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showGuides="1">
      <p:cViewPr varScale="1">
        <p:scale>
          <a:sx n="115" d="100"/>
          <a:sy n="115" d="100"/>
        </p:scale>
        <p:origin x="-1104"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A5DBD4-9742-B642-B955-20EAC2E064D2}" type="datetimeFigureOut">
              <a:rPr lang="en-US" smtClean="0"/>
              <a:pPr/>
              <a:t>5/14/13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30DF03-D9F3-F84C-989F-D333597E956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03D0102-D8E8-DE4B-BD1B-1730E79B1D43}" type="slidenum">
              <a:rPr lang="en-US" smtClean="0">
                <a:ea typeface="ＭＳ Ｐゴシック" charset="-128"/>
                <a:cs typeface="ＭＳ Ｐゴシック" charset="-128"/>
              </a:rPr>
              <a:pPr/>
              <a:t>3</a:t>
            </a:fld>
            <a:endParaRPr lang="en-US" smtClean="0">
              <a:ea typeface="ＭＳ Ｐゴシック" charset="-128"/>
              <a:cs typeface="ＭＳ Ｐゴシック" charset="-128"/>
            </a:endParaRPr>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E5AD9A-1427-704C-BB50-FED58CAAEB21}" type="datetimeFigureOut">
              <a:rPr lang="en-US" smtClean="0"/>
              <a:pPr/>
              <a:t>5/14/13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B8C3E-7679-4A4F-87E6-83E6AB69FE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5AD9A-1427-704C-BB50-FED58CAAEB21}" type="datetimeFigureOut">
              <a:rPr lang="en-US" smtClean="0"/>
              <a:pPr/>
              <a:t>5/14/13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B8C3E-7679-4A4F-87E6-83E6AB69FE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5AD9A-1427-704C-BB50-FED58CAAEB21}" type="datetimeFigureOut">
              <a:rPr lang="en-US" smtClean="0"/>
              <a:pPr/>
              <a:t>5/14/13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B8C3E-7679-4A4F-87E6-83E6AB69FE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5AD9A-1427-704C-BB50-FED58CAAEB21}" type="datetimeFigureOut">
              <a:rPr lang="en-US" smtClean="0"/>
              <a:pPr/>
              <a:t>5/14/13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B8C3E-7679-4A4F-87E6-83E6AB69FE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E5AD9A-1427-704C-BB50-FED58CAAEB21}" type="datetimeFigureOut">
              <a:rPr lang="en-US" smtClean="0"/>
              <a:pPr/>
              <a:t>5/14/13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B8C3E-7679-4A4F-87E6-83E6AB69FEC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E5AD9A-1427-704C-BB50-FED58CAAEB21}" type="datetimeFigureOut">
              <a:rPr lang="en-US" smtClean="0"/>
              <a:pPr/>
              <a:t>5/14/13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B8C3E-7679-4A4F-87E6-83E6AB69FE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E5AD9A-1427-704C-BB50-FED58CAAEB21}" type="datetimeFigureOut">
              <a:rPr lang="en-US" smtClean="0"/>
              <a:pPr/>
              <a:t>5/14/13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EB8C3E-7679-4A4F-87E6-83E6AB69FE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E5AD9A-1427-704C-BB50-FED58CAAEB21}" type="datetimeFigureOut">
              <a:rPr lang="en-US" smtClean="0"/>
              <a:pPr/>
              <a:t>5/14/13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EB8C3E-7679-4A4F-87E6-83E6AB69FE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5AD9A-1427-704C-BB50-FED58CAAEB21}" type="datetimeFigureOut">
              <a:rPr lang="en-US" smtClean="0"/>
              <a:pPr/>
              <a:t>5/14/13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EB8C3E-7679-4A4F-87E6-83E6AB69FE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E5AD9A-1427-704C-BB50-FED58CAAEB21}" type="datetimeFigureOut">
              <a:rPr lang="en-US" smtClean="0"/>
              <a:pPr/>
              <a:t>5/14/13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B8C3E-7679-4A4F-87E6-83E6AB69FE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E5AD9A-1427-704C-BB50-FED58CAAEB21}" type="datetimeFigureOut">
              <a:rPr lang="en-US" smtClean="0"/>
              <a:pPr/>
              <a:t>5/14/13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B8C3E-7679-4A4F-87E6-83E6AB69FEC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5AD9A-1427-704C-BB50-FED58CAAEB21}" type="datetimeFigureOut">
              <a:rPr lang="en-US" smtClean="0"/>
              <a:pPr/>
              <a:t>5/14/13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EB8C3E-7679-4A4F-87E6-83E6AB69FE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chemeClr val="accent2">
                <a:lumMod val="75000"/>
                <a:alpha val="65000"/>
              </a:schemeClr>
            </a:gs>
            <a:gs pos="100000">
              <a:srgbClr val="FFFFFF">
                <a:alpha val="65000"/>
              </a:srgbClr>
            </a:gs>
            <a:gs pos="50000">
              <a:schemeClr val="accent2">
                <a:lumMod val="75000"/>
                <a:alpha val="65000"/>
              </a:schemeClr>
            </a:gs>
            <a:gs pos="75000">
              <a:schemeClr val="bg1">
                <a:lumMod val="65000"/>
                <a:alpha val="97000"/>
              </a:schemeClr>
            </a:gs>
            <a:gs pos="87000">
              <a:schemeClr val="bg1">
                <a:lumMod val="65000"/>
                <a:alpha val="97000"/>
              </a:schemeClr>
            </a:gs>
            <a:gs pos="93000">
              <a:schemeClr val="bg1">
                <a:lumMod val="65000"/>
                <a:alpha val="97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78000" y="2603500"/>
            <a:ext cx="6680199" cy="996950"/>
          </a:xfrm>
        </p:spPr>
        <p:txBody>
          <a:bodyPr/>
          <a:lstStyle/>
          <a:p>
            <a:r>
              <a:rPr lang="en-US" dirty="0" smtClean="0">
                <a:latin typeface="Arial Black"/>
                <a:cs typeface="Arial Black"/>
              </a:rPr>
              <a:t>PROOFREADING</a:t>
            </a:r>
            <a:endParaRPr lang="en-US" dirty="0">
              <a:latin typeface="Arial Black"/>
              <a:cs typeface="Arial Black"/>
            </a:endParaRPr>
          </a:p>
        </p:txBody>
      </p:sp>
      <p:sp>
        <p:nvSpPr>
          <p:cNvPr id="3" name="Subtitle 2"/>
          <p:cNvSpPr>
            <a:spLocks noGrp="1"/>
          </p:cNvSpPr>
          <p:nvPr>
            <p:ph type="subTitle" idx="1"/>
          </p:nvPr>
        </p:nvSpPr>
        <p:spPr>
          <a:xfrm>
            <a:off x="1371599" y="3886200"/>
            <a:ext cx="6953497" cy="1752600"/>
          </a:xfrm>
        </p:spPr>
        <p:txBody>
          <a:bodyPr/>
          <a:lstStyle/>
          <a:p>
            <a:r>
              <a:rPr lang="en-US" b="1" dirty="0" smtClean="0">
                <a:solidFill>
                  <a:schemeClr val="tx1"/>
                </a:solidFill>
                <a:latin typeface="Arial Black"/>
                <a:cs typeface="Arial Black"/>
              </a:rPr>
              <a:t>WORKSHOP </a:t>
            </a:r>
          </a:p>
          <a:p>
            <a:r>
              <a:rPr lang="en-US" b="1" dirty="0" smtClean="0">
                <a:solidFill>
                  <a:srgbClr val="FF0000"/>
                </a:solidFill>
              </a:rPr>
              <a:t>                     </a:t>
            </a:r>
          </a:p>
          <a:p>
            <a:r>
              <a:rPr lang="en-US" b="1" dirty="0" smtClean="0">
                <a:solidFill>
                  <a:srgbClr val="FF0000"/>
                </a:solidFill>
              </a:rPr>
              <a:t>                      By: Kristina </a:t>
            </a:r>
            <a:r>
              <a:rPr lang="en-US" b="1" dirty="0" err="1" smtClean="0">
                <a:solidFill>
                  <a:srgbClr val="FF0000"/>
                </a:solidFill>
              </a:rPr>
              <a:t>Yegoryan</a:t>
            </a:r>
            <a:endParaRPr lang="en-US" b="1" dirty="0">
              <a:solidFill>
                <a:srgbClr val="FF0000"/>
              </a:solidFill>
            </a:endParaRPr>
          </a:p>
        </p:txBody>
      </p:sp>
      <p:pic>
        <p:nvPicPr>
          <p:cNvPr id="4" name="Picture 3" descr="Screen shot 2013-05-09 at 12.19.57 PM.png"/>
          <p:cNvPicPr>
            <a:picLocks noChangeAspect="1"/>
          </p:cNvPicPr>
          <p:nvPr/>
        </p:nvPicPr>
        <p:blipFill>
          <a:blip r:embed="rId2"/>
          <a:stretch>
            <a:fillRect/>
          </a:stretch>
        </p:blipFill>
        <p:spPr>
          <a:xfrm>
            <a:off x="6349" y="0"/>
            <a:ext cx="2730500" cy="26035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chemeClr val="bg2">
                <a:lumMod val="75000"/>
              </a:schemeClr>
            </a:gs>
            <a:gs pos="100000">
              <a:srgbClr val="FFFFFF"/>
            </a:gs>
            <a:gs pos="50000">
              <a:schemeClr val="accent6">
                <a:lumMod val="40000"/>
                <a:lumOff val="60000"/>
                <a:alpha val="47000"/>
              </a:schemeClr>
            </a:gs>
            <a:gs pos="75000">
              <a:schemeClr val="bg2">
                <a:lumMod val="50000"/>
                <a:alpha val="36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2">
                    <a:lumMod val="50000"/>
                  </a:schemeClr>
                </a:solidFill>
                <a:latin typeface="Arial Black"/>
                <a:cs typeface="Arial Black"/>
              </a:rPr>
              <a:t>WHAT IS PROOFREADING?</a:t>
            </a:r>
            <a:endParaRPr lang="en-US" dirty="0">
              <a:solidFill>
                <a:schemeClr val="bg2">
                  <a:lumMod val="50000"/>
                </a:schemeClr>
              </a:solidFill>
              <a:latin typeface="Arial Black"/>
              <a:cs typeface="Arial Black"/>
            </a:endParaRPr>
          </a:p>
        </p:txBody>
      </p:sp>
      <p:sp>
        <p:nvSpPr>
          <p:cNvPr id="3" name="Content Placeholder 2"/>
          <p:cNvSpPr>
            <a:spLocks noGrp="1"/>
          </p:cNvSpPr>
          <p:nvPr>
            <p:ph idx="1"/>
          </p:nvPr>
        </p:nvSpPr>
        <p:spPr/>
        <p:txBody>
          <a:bodyPr/>
          <a:lstStyle/>
          <a:p>
            <a:pPr>
              <a:buNone/>
            </a:pPr>
            <a:r>
              <a:rPr lang="en-US" dirty="0" smtClean="0"/>
              <a:t>   Proofreading means examining your text carefully to find and correct typographical errors and mistakes in grammar, style, and spelling. </a:t>
            </a:r>
          </a:p>
          <a:p>
            <a:pPr>
              <a:buNone/>
            </a:pPr>
            <a:endParaRPr lang="en-US" dirty="0" smtClean="0"/>
          </a:p>
          <a:p>
            <a:pPr>
              <a:buNone/>
            </a:pPr>
            <a:r>
              <a:rPr lang="en-US" dirty="0" smtClean="0"/>
              <a:t>   Proofreading is done in the very end, it is the last step of the Writing Process, also called editing.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chemeClr val="bg1">
                <a:lumMod val="65000"/>
              </a:schemeClr>
            </a:gs>
            <a:gs pos="100000">
              <a:srgbClr val="FFFFFF"/>
            </a:gs>
            <a:gs pos="50000">
              <a:schemeClr val="accent2">
                <a:lumMod val="20000"/>
                <a:lumOff val="80000"/>
              </a:schemeClr>
            </a:gs>
            <a:gs pos="75000">
              <a:schemeClr val="bg1">
                <a:lumMod val="85000"/>
                <a:alpha val="95000"/>
              </a:schemeClr>
            </a:gs>
            <a:gs pos="87000">
              <a:schemeClr val="bg1">
                <a:lumMod val="85000"/>
                <a:alpha val="95000"/>
              </a:schemeClr>
            </a:gs>
            <a:gs pos="93000">
              <a:schemeClr val="bg1">
                <a:lumMod val="85000"/>
                <a:alpha val="95000"/>
              </a:schemeClr>
            </a:gs>
            <a:gs pos="96000">
              <a:schemeClr val="bg1">
                <a:lumMod val="85000"/>
                <a:alpha val="95000"/>
              </a:schemeClr>
            </a:gs>
            <a:gs pos="98000">
              <a:schemeClr val="bg1">
                <a:lumMod val="85000"/>
                <a:alpha val="9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bwMode="auto">
          <a:noFill/>
          <a:ln>
            <a:miter lim="800000"/>
            <a:headEnd/>
            <a:tailEnd/>
          </a:ln>
        </p:spPr>
        <p:txBody>
          <a:bodyPr/>
          <a:lstStyle/>
          <a:p>
            <a:fld id="{A661AA16-D084-1F45-8E46-6A012E536648}" type="slidenum">
              <a:rPr lang="en-US" smtClean="0">
                <a:ea typeface="ＭＳ Ｐゴシック" charset="-128"/>
                <a:cs typeface="ＭＳ Ｐゴシック" charset="-128"/>
              </a:rPr>
              <a:pPr/>
              <a:t>3</a:t>
            </a:fld>
            <a:endParaRPr lang="en-US" smtClean="0">
              <a:ea typeface="ＭＳ Ｐゴシック" charset="-128"/>
              <a:cs typeface="ＭＳ Ｐゴシック" charset="-128"/>
            </a:endParaRPr>
          </a:p>
        </p:txBody>
      </p:sp>
      <p:sp>
        <p:nvSpPr>
          <p:cNvPr id="17411" name="AutoShape 2"/>
          <p:cNvSpPr>
            <a:spLocks noGrp="1" noChangeArrowheads="1"/>
          </p:cNvSpPr>
          <p:nvPr>
            <p:ph type="title"/>
          </p:nvPr>
        </p:nvSpPr>
        <p:spPr>
          <a:xfrm>
            <a:off x="332601" y="274638"/>
            <a:ext cx="8597224" cy="1143000"/>
          </a:xfrm>
        </p:spPr>
        <p:txBody>
          <a:bodyPr/>
          <a:lstStyle/>
          <a:p>
            <a:pPr eaLnBrk="1" hangingPunct="1">
              <a:defRPr/>
            </a:pPr>
            <a:r>
              <a:rPr lang="en-US" sz="3200" b="0" dirty="0" smtClean="0">
                <a:solidFill>
                  <a:srgbClr val="FF0000"/>
                </a:solidFill>
                <a:ea typeface="ＭＳ Ｐゴシック" pitchFamily="-109" charset="-128"/>
                <a:cs typeface="ＭＳ Ｐゴシック" pitchFamily="-109" charset="-128"/>
              </a:rPr>
              <a:t>Proofreading/Editing  and the Writing Process</a:t>
            </a:r>
          </a:p>
        </p:txBody>
      </p:sp>
      <p:sp>
        <p:nvSpPr>
          <p:cNvPr id="9" name="Wave 8"/>
          <p:cNvSpPr/>
          <p:nvPr/>
        </p:nvSpPr>
        <p:spPr bwMode="auto">
          <a:xfrm>
            <a:off x="5410200" y="2438400"/>
            <a:ext cx="2743200" cy="1371600"/>
          </a:xfrm>
          <a:prstGeom prst="wave">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prstTxWarp prst="textNoShape">
              <a:avLst/>
            </a:prstTxWarp>
          </a:bodyPr>
          <a:lstStyle/>
          <a:p>
            <a:pPr>
              <a:defRPr/>
            </a:pPr>
            <a:r>
              <a:rPr lang="en-US" sz="1400" b="1" dirty="0">
                <a:solidFill>
                  <a:srgbClr val="000000"/>
                </a:solidFill>
                <a:latin typeface="Arial" pitchFamily="-109" charset="0"/>
                <a:ea typeface="ＭＳ Ｐゴシック" pitchFamily="-109" charset="-128"/>
                <a:cs typeface="ＭＳ Ｐゴシック" pitchFamily="-109" charset="-128"/>
              </a:rPr>
              <a:t>1. Prewriting </a:t>
            </a:r>
            <a:r>
              <a:rPr lang="en-US" sz="1400" dirty="0">
                <a:solidFill>
                  <a:srgbClr val="000000"/>
                </a:solidFill>
                <a:latin typeface="Arial" pitchFamily="-109" charset="0"/>
                <a:ea typeface="ＭＳ Ｐゴシック" pitchFamily="-109" charset="-128"/>
                <a:cs typeface="ＭＳ Ｐゴシック" pitchFamily="-109" charset="-128"/>
              </a:rPr>
              <a:t>Generate ideas brainstorm, cluster, list, </a:t>
            </a:r>
            <a:r>
              <a:rPr lang="en-US" sz="1400" dirty="0" err="1">
                <a:solidFill>
                  <a:srgbClr val="000000"/>
                </a:solidFill>
                <a:latin typeface="Arial" pitchFamily="-109" charset="0"/>
                <a:ea typeface="ＭＳ Ｐゴシック" pitchFamily="-109" charset="-128"/>
                <a:cs typeface="ＭＳ Ｐゴシック" pitchFamily="-109" charset="-128"/>
              </a:rPr>
              <a:t>freewrite</a:t>
            </a:r>
            <a:endParaRPr lang="en-US" sz="1400" dirty="0">
              <a:solidFill>
                <a:srgbClr val="000000"/>
              </a:solidFill>
              <a:latin typeface="Arial" pitchFamily="-109" charset="0"/>
              <a:ea typeface="ＭＳ Ｐゴシック" pitchFamily="-109" charset="-128"/>
              <a:cs typeface="ＭＳ Ｐゴシック" pitchFamily="-109" charset="-128"/>
            </a:endParaRPr>
          </a:p>
        </p:txBody>
      </p:sp>
      <p:sp>
        <p:nvSpPr>
          <p:cNvPr id="10" name="Wave 9"/>
          <p:cNvSpPr/>
          <p:nvPr/>
        </p:nvSpPr>
        <p:spPr bwMode="auto">
          <a:xfrm>
            <a:off x="5486400" y="4495800"/>
            <a:ext cx="2743200" cy="1371600"/>
          </a:xfrm>
          <a:prstGeom prst="wave">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prstTxWarp prst="textNoShape">
              <a:avLst/>
            </a:prstTxWarp>
          </a:bodyPr>
          <a:lstStyle/>
          <a:p>
            <a:pPr>
              <a:defRPr/>
            </a:pPr>
            <a:r>
              <a:rPr lang="en-US" sz="1400" b="1" dirty="0">
                <a:solidFill>
                  <a:srgbClr val="000000"/>
                </a:solidFill>
                <a:latin typeface="Arial" pitchFamily="-109" charset="0"/>
                <a:ea typeface="ＭＳ Ｐゴシック" pitchFamily="-109" charset="-128"/>
                <a:cs typeface="ＭＳ Ｐゴシック" pitchFamily="-109" charset="-128"/>
              </a:rPr>
              <a:t>2. Drafting</a:t>
            </a:r>
            <a:r>
              <a:rPr lang="en-US" sz="1400" dirty="0">
                <a:solidFill>
                  <a:srgbClr val="000000"/>
                </a:solidFill>
                <a:latin typeface="Arial" pitchFamily="-109" charset="0"/>
                <a:ea typeface="ＭＳ Ｐゴシック" pitchFamily="-109" charset="-128"/>
                <a:cs typeface="ＭＳ Ｐゴシック" pitchFamily="-109" charset="-128"/>
              </a:rPr>
              <a:t>: Shape ideas from prewriting by paragraphing</a:t>
            </a:r>
            <a:r>
              <a:rPr lang="en-US" sz="1400" dirty="0">
                <a:latin typeface="Arial" pitchFamily="-109" charset="0"/>
                <a:ea typeface="ＭＳ Ｐゴシック" pitchFamily="-109" charset="-128"/>
                <a:cs typeface="ＭＳ Ｐゴシック" pitchFamily="-109" charset="-128"/>
              </a:rPr>
              <a:t>. </a:t>
            </a:r>
          </a:p>
        </p:txBody>
      </p:sp>
      <p:sp>
        <p:nvSpPr>
          <p:cNvPr id="11" name="Wave 10"/>
          <p:cNvSpPr/>
          <p:nvPr/>
        </p:nvSpPr>
        <p:spPr bwMode="auto">
          <a:xfrm>
            <a:off x="1143000" y="4495800"/>
            <a:ext cx="2971800" cy="1371600"/>
          </a:xfrm>
          <a:prstGeom prst="wave">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prstTxWarp prst="textNoShape">
              <a:avLst/>
            </a:prstTxWarp>
          </a:bodyPr>
          <a:lstStyle/>
          <a:p>
            <a:pPr>
              <a:defRPr/>
            </a:pPr>
            <a:r>
              <a:rPr lang="en-US" sz="1400" b="1" dirty="0">
                <a:solidFill>
                  <a:srgbClr val="000000"/>
                </a:solidFill>
                <a:latin typeface="Arial" pitchFamily="-109" charset="0"/>
                <a:ea typeface="ＭＳ Ｐゴシック" pitchFamily="-109" charset="-128"/>
                <a:cs typeface="ＭＳ Ｐゴシック" pitchFamily="-109" charset="-128"/>
              </a:rPr>
              <a:t>3. Revision</a:t>
            </a:r>
            <a:r>
              <a:rPr lang="en-US" sz="1400" dirty="0">
                <a:solidFill>
                  <a:srgbClr val="000000"/>
                </a:solidFill>
                <a:latin typeface="Arial" pitchFamily="-109" charset="0"/>
                <a:ea typeface="ＭＳ Ｐゴシック" pitchFamily="-109" charset="-128"/>
                <a:cs typeface="ＭＳ Ｐゴシック" pitchFamily="-109" charset="-128"/>
              </a:rPr>
              <a:t>: Improve writing by checking organization, unity, coherence, clarity</a:t>
            </a:r>
          </a:p>
        </p:txBody>
      </p:sp>
      <p:sp>
        <p:nvSpPr>
          <p:cNvPr id="12" name="Wave 11"/>
          <p:cNvSpPr/>
          <p:nvPr/>
        </p:nvSpPr>
        <p:spPr bwMode="auto">
          <a:xfrm>
            <a:off x="990600" y="2362200"/>
            <a:ext cx="2971800" cy="1371600"/>
          </a:xfrm>
          <a:prstGeom prst="wave">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a:prstTxWarp prst="textNoShape">
              <a:avLst/>
            </a:prstTxWarp>
          </a:bodyPr>
          <a:lstStyle/>
          <a:p>
            <a:pPr>
              <a:defRPr/>
            </a:pPr>
            <a:r>
              <a:rPr lang="en-US" sz="1400" b="1" dirty="0" smtClean="0">
                <a:solidFill>
                  <a:srgbClr val="FF0000"/>
                </a:solidFill>
                <a:latin typeface="Arial" pitchFamily="-109" charset="0"/>
                <a:ea typeface="ＭＳ Ｐゴシック" pitchFamily="-109" charset="-128"/>
                <a:cs typeface="ＭＳ Ｐゴシック" pitchFamily="-109" charset="-128"/>
              </a:rPr>
              <a:t>4. Editing</a:t>
            </a:r>
            <a:r>
              <a:rPr lang="en-US" sz="1400" dirty="0" smtClean="0">
                <a:solidFill>
                  <a:srgbClr val="FF0000"/>
                </a:solidFill>
                <a:latin typeface="Arial" pitchFamily="-109" charset="0"/>
                <a:ea typeface="ＭＳ Ｐゴシック" pitchFamily="-109" charset="-128"/>
                <a:cs typeface="ＭＳ Ｐゴシック" pitchFamily="-109" charset="-128"/>
              </a:rPr>
              <a:t>: </a:t>
            </a:r>
            <a:r>
              <a:rPr lang="en-US" sz="1400" dirty="0">
                <a:solidFill>
                  <a:srgbClr val="FF0000"/>
                </a:solidFill>
                <a:latin typeface="Arial" pitchFamily="-109" charset="0"/>
                <a:ea typeface="ＭＳ Ｐゴシック" pitchFamily="-109" charset="-128"/>
                <a:cs typeface="ＭＳ Ｐゴシック" pitchFamily="-109" charset="-128"/>
              </a:rPr>
              <a:t>Correct ideas by checking grammar, mechanics, punctuation, and spelling</a:t>
            </a:r>
          </a:p>
        </p:txBody>
      </p:sp>
      <p:cxnSp>
        <p:nvCxnSpPr>
          <p:cNvPr id="15" name="Straight Arrow Connector 14"/>
          <p:cNvCxnSpPr>
            <a:cxnSpLocks noChangeShapeType="1"/>
          </p:cNvCxnSpPr>
          <p:nvPr/>
        </p:nvCxnSpPr>
        <p:spPr bwMode="auto">
          <a:xfrm rot="16200000" flipH="1">
            <a:off x="5668169" y="4009231"/>
            <a:ext cx="857250" cy="1588"/>
          </a:xfrm>
          <a:prstGeom prst="straightConnector1">
            <a:avLst/>
          </a:prstGeom>
          <a:noFill/>
          <a:ln w="9525">
            <a:solidFill>
              <a:schemeClr val="tx1"/>
            </a:solidFill>
            <a:round/>
            <a:headEnd type="arrow" w="med" len="med"/>
            <a:tailEnd type="arrow" w="med" len="med"/>
          </a:ln>
        </p:spPr>
      </p:cxnSp>
      <p:cxnSp>
        <p:nvCxnSpPr>
          <p:cNvPr id="16" name="Straight Arrow Connector 15"/>
          <p:cNvCxnSpPr>
            <a:cxnSpLocks noChangeShapeType="1"/>
          </p:cNvCxnSpPr>
          <p:nvPr/>
        </p:nvCxnSpPr>
        <p:spPr bwMode="auto">
          <a:xfrm rot="5400000" flipH="1" flipV="1">
            <a:off x="1295401" y="3960812"/>
            <a:ext cx="762000" cy="3175"/>
          </a:xfrm>
          <a:prstGeom prst="straightConnector1">
            <a:avLst/>
          </a:prstGeom>
          <a:noFill/>
          <a:ln w="9525">
            <a:solidFill>
              <a:schemeClr val="tx1"/>
            </a:solidFill>
            <a:round/>
            <a:headEnd type="arrow" w="med" len="med"/>
            <a:tailEnd type="arrow" w="med" len="med"/>
          </a:ln>
        </p:spPr>
      </p:cxnSp>
      <p:cxnSp>
        <p:nvCxnSpPr>
          <p:cNvPr id="19" name="Straight Arrow Connector 18"/>
          <p:cNvCxnSpPr>
            <a:cxnSpLocks noChangeShapeType="1"/>
          </p:cNvCxnSpPr>
          <p:nvPr/>
        </p:nvCxnSpPr>
        <p:spPr bwMode="auto">
          <a:xfrm>
            <a:off x="4191000" y="5181600"/>
            <a:ext cx="1219200" cy="1588"/>
          </a:xfrm>
          <a:prstGeom prst="straightConnector1">
            <a:avLst/>
          </a:prstGeom>
          <a:noFill/>
          <a:ln w="9525">
            <a:solidFill>
              <a:schemeClr val="tx1"/>
            </a:solidFill>
            <a:round/>
            <a:headEnd type="arrow" w="med" len="med"/>
            <a:tailEnd type="arrow" w="med" len="me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iterate type="lt">
                                    <p:tmPct val="0"/>
                                  </p:iterate>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900" decel="100000" fill="hold"/>
                                        <p:tgtEl>
                                          <p:spTgt spid="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8" presetClass="emph" presetSubtype="0" accel="50000" decel="50000" fill="hold" grpId="1" nodeType="clickEffect">
                                  <p:stCondLst>
                                    <p:cond delay="0"/>
                                  </p:stCondLst>
                                  <p:iterate type="lt">
                                    <p:tmPct val="0"/>
                                  </p:iterate>
                                  <p:childTnLst>
                                    <p:animRot by="21600000">
                                      <p:cBhvr>
                                        <p:cTn id="14" dur="2000" fill="hold"/>
                                        <p:tgtEl>
                                          <p:spTgt spid="9"/>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8" presetClass="emph" presetSubtype="0" accel="50000" decel="50000" fill="hold" grpId="1" nodeType="clickEffect">
                                  <p:stCondLst>
                                    <p:cond delay="0"/>
                                  </p:stCondLst>
                                  <p:childTnLst>
                                    <p:animRot by="21600000">
                                      <p:cBhvr>
                                        <p:cTn id="30" dur="2000" fill="hold"/>
                                        <p:tgtEl>
                                          <p:spTgt spid="10"/>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2" presetClass="entr" presetSubtype="4" accel="50000" decel="5000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7"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anim calcmode="lin" valueType="num">
                                      <p:cBhvr>
                                        <p:cTn id="42" dur="1000" fill="hold"/>
                                        <p:tgtEl>
                                          <p:spTgt spid="11"/>
                                        </p:tgtEl>
                                        <p:attrNameLst>
                                          <p:attrName>ppt_x</p:attrName>
                                        </p:attrNameLst>
                                      </p:cBhvr>
                                      <p:tavLst>
                                        <p:tav tm="0">
                                          <p:val>
                                            <p:strVal val="#ppt_x"/>
                                          </p:val>
                                        </p:tav>
                                        <p:tav tm="100000">
                                          <p:val>
                                            <p:strVal val="#ppt_x"/>
                                          </p:val>
                                        </p:tav>
                                      </p:tavLst>
                                    </p:anim>
                                    <p:anim calcmode="lin" valueType="num">
                                      <p:cBhvr>
                                        <p:cTn id="43" dur="900" decel="100000" fill="hold"/>
                                        <p:tgtEl>
                                          <p:spTgt spid="11"/>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8" presetClass="emph" presetSubtype="0" accel="50000" decel="50000" fill="hold" grpId="1" nodeType="clickEffect">
                                  <p:stCondLst>
                                    <p:cond delay="0"/>
                                  </p:stCondLst>
                                  <p:childTnLst>
                                    <p:animRot by="21600000">
                                      <p:cBhvr>
                                        <p:cTn id="48" dur="2000" fill="hold"/>
                                        <p:tgtEl>
                                          <p:spTgt spid="11"/>
                                        </p:tgtEl>
                                        <p:attrNameLst>
                                          <p:attrName>r</p:attrName>
                                        </p:attrNameLst>
                                      </p:cBhvr>
                                    </p:animRot>
                                  </p:childTnLst>
                                </p:cTn>
                              </p:par>
                            </p:childTnLst>
                          </p:cTn>
                        </p:par>
                      </p:childTnLst>
                    </p:cTn>
                  </p:par>
                  <p:par>
                    <p:cTn id="49" fill="hold">
                      <p:stCondLst>
                        <p:cond delay="indefinite"/>
                      </p:stCondLst>
                      <p:childTnLst>
                        <p:par>
                          <p:cTn id="50" fill="hold">
                            <p:stCondLst>
                              <p:cond delay="0"/>
                            </p:stCondLst>
                            <p:childTnLst>
                              <p:par>
                                <p:cTn id="51" presetID="2" presetClass="entr" presetSubtype="4" accel="50000" decel="50000" fill="hold"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accel="50000" decel="50000"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additive="base">
                                        <p:cTn id="59" dur="500" fill="hold"/>
                                        <p:tgtEl>
                                          <p:spTgt spid="12"/>
                                        </p:tgtEl>
                                        <p:attrNameLst>
                                          <p:attrName>ppt_x</p:attrName>
                                        </p:attrNameLst>
                                      </p:cBhvr>
                                      <p:tavLst>
                                        <p:tav tm="0">
                                          <p:val>
                                            <p:strVal val="#ppt_x"/>
                                          </p:val>
                                        </p:tav>
                                        <p:tav tm="100000">
                                          <p:val>
                                            <p:strVal val="#ppt_x"/>
                                          </p:val>
                                        </p:tav>
                                      </p:tavLst>
                                    </p:anim>
                                    <p:anim calcmode="lin" valueType="num">
                                      <p:cBhvr additive="base">
                                        <p:cTn id="6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8" presetClass="emph" presetSubtype="0" accel="50000" decel="50000" fill="hold" grpId="1" nodeType="clickEffect">
                                  <p:stCondLst>
                                    <p:cond delay="0"/>
                                  </p:stCondLst>
                                  <p:childTnLst>
                                    <p:animRot by="21600000">
                                      <p:cBhvr>
                                        <p:cTn id="64" dur="2000" fill="hold"/>
                                        <p:tgtEl>
                                          <p:spTgt spid="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11" grpId="0" animBg="1"/>
      <p:bldP spid="11" grpId="1" animBg="1"/>
      <p:bldP spid="12" grpId="0" animBg="1"/>
      <p:bldP spid="12" grpId="1"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shadeToTitle="1">
        <a:gradFill flip="none" rotWithShape="1">
          <a:gsLst>
            <a:gs pos="1000">
              <a:schemeClr val="accent4">
                <a:lumMod val="40000"/>
                <a:lumOff val="60000"/>
                <a:alpha val="5000"/>
              </a:schemeClr>
            </a:gs>
            <a:gs pos="100000">
              <a:srgbClr val="000000">
                <a:alpha val="0"/>
              </a:srgbClr>
            </a:gs>
            <a:gs pos="32000">
              <a:schemeClr val="accent4">
                <a:lumMod val="40000"/>
                <a:lumOff val="60000"/>
              </a:schemeClr>
            </a:gs>
            <a:gs pos="85000">
              <a:schemeClr val="accent4">
                <a:lumMod val="40000"/>
                <a:lumOff val="60000"/>
              </a:schemeClr>
            </a:gs>
            <a:gs pos="49000">
              <a:schemeClr val="accent4">
                <a:lumMod val="40000"/>
                <a:lumOff val="60000"/>
                <a:alpha val="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75000"/>
                  </a:schemeClr>
                </a:solidFill>
              </a:rPr>
              <a:t>BEFORE PROOFREADING</a:t>
            </a:r>
            <a:endParaRPr lang="en-US" b="1" dirty="0">
              <a:solidFill>
                <a:schemeClr val="accent4">
                  <a:lumMod val="75000"/>
                </a:schemeClr>
              </a:solidFill>
            </a:endParaRPr>
          </a:p>
        </p:txBody>
      </p:sp>
      <p:sp>
        <p:nvSpPr>
          <p:cNvPr id="3" name="Content Placeholder 2"/>
          <p:cNvSpPr>
            <a:spLocks noGrp="1"/>
          </p:cNvSpPr>
          <p:nvPr>
            <p:ph idx="1"/>
          </p:nvPr>
        </p:nvSpPr>
        <p:spPr>
          <a:xfrm>
            <a:off x="457200" y="1600200"/>
            <a:ext cx="8229600" cy="4915452"/>
          </a:xfrm>
        </p:spPr>
        <p:txBody>
          <a:bodyPr>
            <a:normAutofit fontScale="70000" lnSpcReduction="20000"/>
          </a:bodyPr>
          <a:lstStyle/>
          <a:p>
            <a:r>
              <a:rPr lang="en-US" b="1" dirty="0" smtClean="0"/>
              <a:t>Be sure you've revised the larger aspects of your text</a:t>
            </a:r>
          </a:p>
          <a:p>
            <a:pPr>
              <a:buNone/>
            </a:pPr>
            <a:r>
              <a:rPr lang="en-US" b="1" dirty="0" smtClean="0"/>
              <a:t>   </a:t>
            </a:r>
            <a:r>
              <a:rPr lang="en-US" dirty="0" smtClean="0"/>
              <a:t> </a:t>
            </a:r>
            <a:r>
              <a:rPr lang="en-US" dirty="0" smtClean="0">
                <a:solidFill>
                  <a:srgbClr val="604A7B"/>
                </a:solidFill>
              </a:rPr>
              <a:t>Don't make corrections at the sentence and word level if you still need to work on the focus, organization, and development of the whole paper, of sections, or of paragraphs.</a:t>
            </a:r>
            <a:r>
              <a:rPr lang="en-US" dirty="0" smtClean="0">
                <a:solidFill>
                  <a:srgbClr val="604A7B"/>
                </a:solidFill>
              </a:rPr>
              <a:t> </a:t>
            </a:r>
          </a:p>
          <a:p>
            <a:pPr>
              <a:buNone/>
            </a:pPr>
            <a:endParaRPr lang="en-US" dirty="0" smtClean="0">
              <a:solidFill>
                <a:srgbClr val="604A7B"/>
              </a:solidFill>
            </a:endParaRPr>
          </a:p>
          <a:p>
            <a:r>
              <a:rPr lang="en-US" b="1" dirty="0" smtClean="0"/>
              <a:t>Set your text aside for a while (15 minutes, a day, a week) between writing and proofing.</a:t>
            </a:r>
            <a:r>
              <a:rPr lang="en-US" dirty="0" smtClean="0"/>
              <a:t> </a:t>
            </a:r>
          </a:p>
          <a:p>
            <a:pPr>
              <a:buNone/>
            </a:pPr>
            <a:r>
              <a:rPr lang="en-US" dirty="0" smtClean="0">
                <a:solidFill>
                  <a:srgbClr val="604A7B"/>
                </a:solidFill>
              </a:rPr>
              <a:t>    Some distance from the text will help you see mistakes more easily.</a:t>
            </a:r>
            <a:r>
              <a:rPr lang="en-US" dirty="0" smtClean="0">
                <a:solidFill>
                  <a:srgbClr val="604A7B"/>
                </a:solidFill>
              </a:rPr>
              <a:t> </a:t>
            </a:r>
          </a:p>
          <a:p>
            <a:pPr>
              <a:buNone/>
            </a:pPr>
            <a:r>
              <a:rPr lang="en-US" dirty="0" smtClean="0">
                <a:solidFill>
                  <a:srgbClr val="604A7B"/>
                </a:solidFill>
              </a:rPr>
              <a:t>    </a:t>
            </a:r>
            <a:endParaRPr lang="en-US" dirty="0" smtClean="0">
              <a:solidFill>
                <a:srgbClr val="604A7B"/>
              </a:solidFill>
            </a:endParaRPr>
          </a:p>
          <a:p>
            <a:r>
              <a:rPr lang="en-US" b="1" dirty="0" smtClean="0"/>
              <a:t>Know what to look for.</a:t>
            </a:r>
            <a:r>
              <a:rPr lang="en-US" dirty="0" smtClean="0"/>
              <a:t> </a:t>
            </a:r>
            <a:r>
              <a:rPr lang="en-US" dirty="0" smtClean="0">
                <a:solidFill>
                  <a:srgbClr val="604A7B"/>
                </a:solidFill>
              </a:rPr>
              <a:t>From the comments of your professors or a writing center instructor on past papers, make a list of mistakes you need to watch for.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chemeClr val="accent5">
                <a:lumMod val="60000"/>
                <a:lumOff val="40000"/>
                <a:alpha val="53000"/>
              </a:schemeClr>
            </a:gs>
            <a:gs pos="100000">
              <a:srgbClr val="FFFFFF">
                <a:alpha val="53000"/>
              </a:srgbClr>
            </a:gs>
            <a:gs pos="50000">
              <a:schemeClr val="accent1">
                <a:lumMod val="20000"/>
                <a:lumOff val="80000"/>
                <a:alpha val="53000"/>
              </a:schemeClr>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5971"/>
          </a:xfrm>
        </p:spPr>
        <p:txBody>
          <a:bodyPr/>
          <a:lstStyle/>
          <a:p>
            <a:r>
              <a:rPr lang="en-US" b="1" dirty="0" smtClean="0">
                <a:solidFill>
                  <a:schemeClr val="accent5">
                    <a:lumMod val="75000"/>
                  </a:schemeClr>
                </a:solidFill>
              </a:rPr>
              <a:t>WHEN PROOFREADING</a:t>
            </a:r>
            <a:endParaRPr lang="en-US" b="1" dirty="0">
              <a:solidFill>
                <a:schemeClr val="accent5">
                  <a:lumMod val="75000"/>
                </a:schemeClr>
              </a:solidFill>
            </a:endParaRPr>
          </a:p>
        </p:txBody>
      </p:sp>
      <p:sp>
        <p:nvSpPr>
          <p:cNvPr id="3" name="Content Placeholder 2"/>
          <p:cNvSpPr>
            <a:spLocks noGrp="1"/>
          </p:cNvSpPr>
          <p:nvPr>
            <p:ph idx="1"/>
          </p:nvPr>
        </p:nvSpPr>
        <p:spPr>
          <a:xfrm>
            <a:off x="457200" y="1380435"/>
            <a:ext cx="8229600" cy="5191553"/>
          </a:xfrm>
        </p:spPr>
        <p:txBody>
          <a:bodyPr>
            <a:normAutofit fontScale="47500" lnSpcReduction="20000"/>
          </a:bodyPr>
          <a:lstStyle/>
          <a:p>
            <a:r>
              <a:rPr lang="en-US" b="1" dirty="0" smtClean="0">
                <a:solidFill>
                  <a:srgbClr val="31859C"/>
                </a:solidFill>
              </a:rPr>
              <a:t>Read out loud.</a:t>
            </a:r>
            <a:r>
              <a:rPr lang="en-US" dirty="0" smtClean="0">
                <a:solidFill>
                  <a:srgbClr val="31859C"/>
                </a:solidFill>
              </a:rPr>
              <a:t> </a:t>
            </a:r>
            <a:r>
              <a:rPr lang="en-US" dirty="0" smtClean="0"/>
              <a:t>This is especially helpful for spotting run-on sentences, but you'll also hear other problems that you may not see when reading silently. </a:t>
            </a:r>
          </a:p>
          <a:p>
            <a:pPr>
              <a:buNone/>
            </a:pPr>
            <a:endParaRPr lang="en-US" dirty="0" smtClean="0"/>
          </a:p>
          <a:p>
            <a:r>
              <a:rPr lang="en-US" b="1" dirty="0" smtClean="0">
                <a:solidFill>
                  <a:srgbClr val="31859C"/>
                </a:solidFill>
              </a:rPr>
              <a:t>Use a blank sheet of paper to cover up the lines below the one you're reading</a:t>
            </a:r>
            <a:r>
              <a:rPr lang="en-US" b="1" dirty="0" smtClean="0"/>
              <a:t>.</a:t>
            </a:r>
            <a:r>
              <a:rPr lang="en-US" dirty="0" smtClean="0"/>
              <a:t> This technique keeps you from skipping ahead of possible mistakes. </a:t>
            </a:r>
          </a:p>
          <a:p>
            <a:pPr>
              <a:buNone/>
            </a:pPr>
            <a:endParaRPr lang="en-US" dirty="0" smtClean="0"/>
          </a:p>
          <a:p>
            <a:r>
              <a:rPr lang="en-US" b="1" dirty="0" smtClean="0">
                <a:solidFill>
                  <a:srgbClr val="31859C"/>
                </a:solidFill>
              </a:rPr>
              <a:t>Use the search function of the computer to find mistakes you're likely to make.</a:t>
            </a:r>
            <a:r>
              <a:rPr lang="en-US" dirty="0" smtClean="0">
                <a:solidFill>
                  <a:srgbClr val="31859C"/>
                </a:solidFill>
              </a:rPr>
              <a:t> </a:t>
            </a:r>
            <a:r>
              <a:rPr lang="en-US" dirty="0" smtClean="0"/>
              <a:t>Search for "it," for instance, if you confuse "its" and "it's;" for "-</a:t>
            </a:r>
            <a:r>
              <a:rPr lang="en-US" dirty="0" err="1" smtClean="0"/>
              <a:t>ing</a:t>
            </a:r>
            <a:r>
              <a:rPr lang="en-US" dirty="0" smtClean="0"/>
              <a:t>" if dangling modifiers are a problem; for opening parentheses or quote marks if you tend to leave out the closing ones. </a:t>
            </a:r>
          </a:p>
          <a:p>
            <a:pPr>
              <a:buNone/>
            </a:pPr>
            <a:endParaRPr lang="en-US" dirty="0" smtClean="0"/>
          </a:p>
          <a:p>
            <a:r>
              <a:rPr lang="en-US" b="1" dirty="0" smtClean="0">
                <a:solidFill>
                  <a:srgbClr val="31859C"/>
                </a:solidFill>
              </a:rPr>
              <a:t>If you tend to make many mistakes, check separately for each kind of error, moving from the most to the least important, and following whatever technique works best for you to identify that kind of mistake.</a:t>
            </a:r>
            <a:r>
              <a:rPr lang="en-US" dirty="0" smtClean="0"/>
              <a:t/>
            </a:r>
            <a:br>
              <a:rPr lang="en-US" dirty="0" smtClean="0"/>
            </a:br>
            <a:r>
              <a:rPr lang="en-US" dirty="0" smtClean="0"/>
              <a:t>For instance, read through once (backwards, sentence by sentence) to check for fragments; read through again (forward) to be sure subjects and verbs agree, and again (perhaps using a computer search for "this," "it," and "they") to trace pronouns to antecedents. </a:t>
            </a:r>
          </a:p>
          <a:p>
            <a:pPr>
              <a:buNone/>
            </a:pPr>
            <a:endParaRPr lang="en-US" dirty="0" smtClean="0"/>
          </a:p>
          <a:p>
            <a:r>
              <a:rPr lang="en-US" b="1" dirty="0" smtClean="0">
                <a:solidFill>
                  <a:srgbClr val="31859C"/>
                </a:solidFill>
              </a:rPr>
              <a:t>End with a spelling check, using a computer spelling checker or reading backwards word by word.</a:t>
            </a:r>
            <a:r>
              <a:rPr lang="en-US" dirty="0" smtClean="0"/>
              <a:t/>
            </a:r>
            <a:br>
              <a:rPr lang="en-US" dirty="0" smtClean="0"/>
            </a:br>
            <a:r>
              <a:rPr lang="en-US" dirty="0" smtClean="0"/>
              <a:t>But remember that a spelling checker won't catch mistakes with homonyms (e.g., "they're," "their," "there") or certain typos (like "he" for "the").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shadeToTitle="1">
        <a:gradFill flip="none" rotWithShape="1">
          <a:gsLst>
            <a:gs pos="0">
              <a:schemeClr val="accent3">
                <a:lumMod val="60000"/>
                <a:lumOff val="40000"/>
              </a:schemeClr>
            </a:gs>
            <a:gs pos="100000">
              <a:srgbClr val="FFFFFF"/>
            </a:gs>
            <a:gs pos="50000">
              <a:schemeClr val="accent3">
                <a:lumMod val="50000"/>
                <a:alpha val="31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bwMode="auto">
          <a:noFill/>
          <a:ln>
            <a:miter lim="800000"/>
            <a:headEnd/>
            <a:tailEnd/>
          </a:ln>
        </p:spPr>
        <p:txBody>
          <a:bodyPr/>
          <a:lstStyle/>
          <a:p>
            <a:fld id="{9225F7D2-9E1A-EB43-A925-E9A9098574EB}" type="slidenum">
              <a:rPr lang="en-US" smtClean="0">
                <a:ea typeface="ＭＳ Ｐゴシック" charset="-128"/>
                <a:cs typeface="ＭＳ Ｐゴシック" charset="-128"/>
              </a:rPr>
              <a:pPr/>
              <a:t>6</a:t>
            </a:fld>
            <a:endParaRPr lang="en-US" smtClean="0">
              <a:ea typeface="ＭＳ Ｐゴシック" charset="-128"/>
              <a:cs typeface="ＭＳ Ｐゴシック" charset="-128"/>
            </a:endParaRPr>
          </a:p>
        </p:txBody>
      </p:sp>
      <p:sp>
        <p:nvSpPr>
          <p:cNvPr id="26627" name="AutoShape 2"/>
          <p:cNvSpPr>
            <a:spLocks noGrp="1" noChangeArrowheads="1"/>
          </p:cNvSpPr>
          <p:nvPr>
            <p:ph type="title"/>
          </p:nvPr>
        </p:nvSpPr>
        <p:spPr/>
        <p:txBody>
          <a:bodyPr>
            <a:normAutofit fontScale="90000"/>
          </a:bodyPr>
          <a:lstStyle/>
          <a:p>
            <a:pPr eaLnBrk="1" hangingPunct="1">
              <a:defRPr/>
            </a:pPr>
            <a:r>
              <a:rPr lang="en-US" dirty="0" smtClean="0">
                <a:solidFill>
                  <a:schemeClr val="accent3">
                    <a:lumMod val="50000"/>
                  </a:schemeClr>
                </a:solidFill>
                <a:latin typeface="Arial Black"/>
                <a:ea typeface="ＭＳ Ｐゴシック" pitchFamily="-109" charset="-128"/>
                <a:cs typeface="Arial Black"/>
              </a:rPr>
              <a:t>PROOFREADING</a:t>
            </a:r>
            <a:r>
              <a:rPr lang="en-US" b="0" dirty="0" smtClean="0">
                <a:solidFill>
                  <a:schemeClr val="accent3">
                    <a:lumMod val="50000"/>
                  </a:schemeClr>
                </a:solidFill>
                <a:latin typeface="Arial Black"/>
                <a:ea typeface="ＭＳ Ｐゴシック" pitchFamily="-109" charset="-128"/>
                <a:cs typeface="Arial Black"/>
              </a:rPr>
              <a:t> Checklist</a:t>
            </a:r>
          </a:p>
        </p:txBody>
      </p:sp>
      <p:sp>
        <p:nvSpPr>
          <p:cNvPr id="7171" name="Rectangle 3"/>
          <p:cNvSpPr>
            <a:spLocks noGrp="1" noChangeArrowheads="1"/>
          </p:cNvSpPr>
          <p:nvPr>
            <p:ph type="body" idx="1"/>
          </p:nvPr>
        </p:nvSpPr>
        <p:spPr/>
        <p:txBody>
          <a:bodyPr/>
          <a:lstStyle/>
          <a:p>
            <a:pPr eaLnBrk="1" hangingPunct="1">
              <a:buFont typeface="Wingdings" charset="2"/>
              <a:buChar char="q"/>
            </a:pPr>
            <a:r>
              <a:rPr lang="en-US" sz="2000" b="1" dirty="0" smtClean="0">
                <a:ea typeface="ＭＳ Ｐゴシック" charset="-128"/>
                <a:cs typeface="ＭＳ Ｐゴシック" charset="-128"/>
              </a:rPr>
              <a:t>Did you eliminate comma splices, run-ons, and fragments?</a:t>
            </a:r>
          </a:p>
          <a:p>
            <a:pPr eaLnBrk="1" hangingPunct="1">
              <a:buFont typeface="Wingdings" charset="2"/>
              <a:buChar char="q"/>
            </a:pPr>
            <a:r>
              <a:rPr lang="en-US" sz="2000" b="1" dirty="0" smtClean="0">
                <a:ea typeface="ＭＳ Ｐゴシック" charset="-128"/>
                <a:cs typeface="ＭＳ Ｐゴシック" charset="-128"/>
              </a:rPr>
              <a:t>Did you check for subject/verb agreement?</a:t>
            </a:r>
          </a:p>
          <a:p>
            <a:pPr eaLnBrk="1" hangingPunct="1">
              <a:buFont typeface="Wingdings" charset="2"/>
              <a:buChar char="q"/>
            </a:pPr>
            <a:r>
              <a:rPr lang="en-US" sz="2000" b="1" dirty="0" smtClean="0">
                <a:ea typeface="ＭＳ Ｐゴシック" charset="-128"/>
                <a:cs typeface="ＭＳ Ｐゴシック" charset="-128"/>
              </a:rPr>
              <a:t>Did you check for pronoun agreement?</a:t>
            </a:r>
          </a:p>
          <a:p>
            <a:pPr eaLnBrk="1" hangingPunct="1">
              <a:buFont typeface="Wingdings" charset="2"/>
              <a:buChar char="q"/>
            </a:pPr>
            <a:r>
              <a:rPr lang="en-US" sz="2000" b="1" dirty="0" smtClean="0">
                <a:ea typeface="ＭＳ Ｐゴシック" charset="-128"/>
                <a:cs typeface="ＭＳ Ｐゴシック" charset="-128"/>
              </a:rPr>
              <a:t>Did you use your apostrophes correctly?</a:t>
            </a:r>
          </a:p>
          <a:p>
            <a:pPr eaLnBrk="1" hangingPunct="1">
              <a:buFont typeface="Wingdings" charset="2"/>
              <a:buChar char="q"/>
            </a:pPr>
            <a:r>
              <a:rPr lang="en-US" sz="2000" b="1" dirty="0" smtClean="0">
                <a:ea typeface="ＭＳ Ｐゴシック" charset="-128"/>
                <a:cs typeface="ＭＳ Ｐゴシック" charset="-128"/>
              </a:rPr>
              <a:t>Did you use semicolons correctly?</a:t>
            </a:r>
          </a:p>
          <a:p>
            <a:pPr eaLnBrk="1" hangingPunct="1">
              <a:buFont typeface="Wingdings" charset="2"/>
              <a:buChar char="q"/>
            </a:pPr>
            <a:r>
              <a:rPr lang="en-US" sz="2000" b="1" dirty="0" smtClean="0">
                <a:ea typeface="ＭＳ Ｐゴシック" charset="-128"/>
                <a:cs typeface="ＭＳ Ｐゴシック" charset="-128"/>
              </a:rPr>
              <a:t>Did you punctuate the dependant clauses correctly?</a:t>
            </a:r>
          </a:p>
          <a:p>
            <a:pPr eaLnBrk="1" hangingPunct="1">
              <a:buFont typeface="Wingdings" charset="2"/>
              <a:buChar char="q"/>
            </a:pPr>
            <a:r>
              <a:rPr lang="en-US" sz="2000" b="1" dirty="0" smtClean="0">
                <a:ea typeface="ＭＳ Ｐゴシック" charset="-128"/>
                <a:cs typeface="ＭＳ Ｐゴシック" charset="-128"/>
              </a:rPr>
              <a:t>Are your verb tenses consistent?</a:t>
            </a:r>
          </a:p>
          <a:p>
            <a:pPr eaLnBrk="1" hangingPunct="1">
              <a:buFont typeface="Wingdings" charset="2"/>
              <a:buChar char="q"/>
            </a:pPr>
            <a:r>
              <a:rPr lang="en-US" sz="2000" b="1" dirty="0" smtClean="0">
                <a:ea typeface="ＭＳ Ｐゴシック" charset="-128"/>
                <a:cs typeface="ＭＳ Ｐゴシック" charset="-128"/>
              </a:rPr>
              <a:t>Did you avoid writing in the passive voice (unless this was your intention)?</a:t>
            </a:r>
          </a:p>
          <a:p>
            <a:pPr eaLnBrk="1" hangingPunct="1">
              <a:buFont typeface="Wingdings" charset="2"/>
              <a:buChar char="q"/>
            </a:pPr>
            <a:r>
              <a:rPr lang="en-US" sz="2000" b="1" dirty="0" smtClean="0">
                <a:ea typeface="ＭＳ Ｐゴシック" charset="-128"/>
                <a:cs typeface="ＭＳ Ｐゴシック" charset="-128"/>
              </a:rPr>
              <a:t>Did you check your spelling?</a:t>
            </a:r>
          </a:p>
          <a:p>
            <a:pPr eaLnBrk="1" hangingPunct="1">
              <a:buFont typeface="Wingdings" charset="2"/>
              <a:buChar char="q"/>
            </a:pPr>
            <a:r>
              <a:rPr lang="en-US" sz="2000" b="1" dirty="0" smtClean="0">
                <a:ea typeface="ＭＳ Ｐゴシック" charset="-128"/>
                <a:cs typeface="ＭＳ Ｐゴシック" charset="-128"/>
              </a:rPr>
              <a:t>Did you check for proper capitalization?</a:t>
            </a:r>
          </a:p>
          <a:p>
            <a:pPr eaLnBrk="1" hangingPunct="1">
              <a:buFont typeface="Wingdings" charset="2"/>
              <a:buChar char="q"/>
            </a:pPr>
            <a:r>
              <a:rPr lang="en-US" sz="2000" b="1" dirty="0" smtClean="0">
                <a:ea typeface="ＭＳ Ｐゴシック" charset="-128"/>
                <a:cs typeface="ＭＳ Ｐゴシック" charset="-128"/>
              </a:rPr>
              <a:t>Did you replace “to be” verbs with strong action verbs?</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accel="50000" decel="50000"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accel="50000" decel="50000"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accel="50000" decel="50000" fill="hold" grpId="0"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 calcmode="lin" valueType="num">
                                      <p:cBhvr additive="base">
                                        <p:cTn id="31" dur="5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accel="50000" decel="50000" fill="hold" grpId="0"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 calcmode="lin" valueType="num">
                                      <p:cBhvr additive="base">
                                        <p:cTn id="37" dur="500" fill="hold"/>
                                        <p:tgtEl>
                                          <p:spTgt spid="717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17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accel="50000" decel="50000" fill="hold" grpId="0" nodeType="clickEffect">
                                  <p:stCondLst>
                                    <p:cond delay="0"/>
                                  </p:stCondLst>
                                  <p:childTnLst>
                                    <p:set>
                                      <p:cBhvr>
                                        <p:cTn id="42" dur="1" fill="hold">
                                          <p:stCondLst>
                                            <p:cond delay="0"/>
                                          </p:stCondLst>
                                        </p:cTn>
                                        <p:tgtEl>
                                          <p:spTgt spid="7171">
                                            <p:txEl>
                                              <p:pRg st="6" end="6"/>
                                            </p:txEl>
                                          </p:spTgt>
                                        </p:tgtEl>
                                        <p:attrNameLst>
                                          <p:attrName>style.visibility</p:attrName>
                                        </p:attrNameLst>
                                      </p:cBhvr>
                                      <p:to>
                                        <p:strVal val="visible"/>
                                      </p:to>
                                    </p:set>
                                    <p:anim calcmode="lin" valueType="num">
                                      <p:cBhvr additive="base">
                                        <p:cTn id="43" dur="500" fill="hold"/>
                                        <p:tgtEl>
                                          <p:spTgt spid="717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17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accel="50000" decel="50000" fill="hold" grpId="0" nodeType="clickEffect">
                                  <p:stCondLst>
                                    <p:cond delay="0"/>
                                  </p:stCondLst>
                                  <p:childTnLst>
                                    <p:set>
                                      <p:cBhvr>
                                        <p:cTn id="48" dur="1" fill="hold">
                                          <p:stCondLst>
                                            <p:cond delay="0"/>
                                          </p:stCondLst>
                                        </p:cTn>
                                        <p:tgtEl>
                                          <p:spTgt spid="7171">
                                            <p:txEl>
                                              <p:pRg st="7" end="7"/>
                                            </p:txEl>
                                          </p:spTgt>
                                        </p:tgtEl>
                                        <p:attrNameLst>
                                          <p:attrName>style.visibility</p:attrName>
                                        </p:attrNameLst>
                                      </p:cBhvr>
                                      <p:to>
                                        <p:strVal val="visible"/>
                                      </p:to>
                                    </p:set>
                                    <p:anim calcmode="lin" valueType="num">
                                      <p:cBhvr additive="base">
                                        <p:cTn id="49" dur="500" fill="hold"/>
                                        <p:tgtEl>
                                          <p:spTgt spid="717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17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accel="50000" decel="50000" fill="hold" grpId="0" nodeType="clickEffect">
                                  <p:stCondLst>
                                    <p:cond delay="0"/>
                                  </p:stCondLst>
                                  <p:childTnLst>
                                    <p:set>
                                      <p:cBhvr>
                                        <p:cTn id="54" dur="1" fill="hold">
                                          <p:stCondLst>
                                            <p:cond delay="0"/>
                                          </p:stCondLst>
                                        </p:cTn>
                                        <p:tgtEl>
                                          <p:spTgt spid="7171">
                                            <p:txEl>
                                              <p:pRg st="8" end="8"/>
                                            </p:txEl>
                                          </p:spTgt>
                                        </p:tgtEl>
                                        <p:attrNameLst>
                                          <p:attrName>style.visibility</p:attrName>
                                        </p:attrNameLst>
                                      </p:cBhvr>
                                      <p:to>
                                        <p:strVal val="visible"/>
                                      </p:to>
                                    </p:set>
                                    <p:anim calcmode="lin" valueType="num">
                                      <p:cBhvr additive="base">
                                        <p:cTn id="55" dur="500" fill="hold"/>
                                        <p:tgtEl>
                                          <p:spTgt spid="7171">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717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accel="50000" decel="50000" fill="hold" grpId="0" nodeType="clickEffect">
                                  <p:stCondLst>
                                    <p:cond delay="0"/>
                                  </p:stCondLst>
                                  <p:childTnLst>
                                    <p:set>
                                      <p:cBhvr>
                                        <p:cTn id="60" dur="1" fill="hold">
                                          <p:stCondLst>
                                            <p:cond delay="0"/>
                                          </p:stCondLst>
                                        </p:cTn>
                                        <p:tgtEl>
                                          <p:spTgt spid="7171">
                                            <p:txEl>
                                              <p:pRg st="9" end="9"/>
                                            </p:txEl>
                                          </p:spTgt>
                                        </p:tgtEl>
                                        <p:attrNameLst>
                                          <p:attrName>style.visibility</p:attrName>
                                        </p:attrNameLst>
                                      </p:cBhvr>
                                      <p:to>
                                        <p:strVal val="visible"/>
                                      </p:to>
                                    </p:set>
                                    <p:anim calcmode="lin" valueType="num">
                                      <p:cBhvr additive="base">
                                        <p:cTn id="61" dur="500" fill="hold"/>
                                        <p:tgtEl>
                                          <p:spTgt spid="7171">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717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accel="50000" decel="50000" fill="hold" grpId="0" nodeType="clickEffect">
                                  <p:stCondLst>
                                    <p:cond delay="0"/>
                                  </p:stCondLst>
                                  <p:childTnLst>
                                    <p:set>
                                      <p:cBhvr>
                                        <p:cTn id="66" dur="1" fill="hold">
                                          <p:stCondLst>
                                            <p:cond delay="0"/>
                                          </p:stCondLst>
                                        </p:cTn>
                                        <p:tgtEl>
                                          <p:spTgt spid="7171">
                                            <p:txEl>
                                              <p:pRg st="10" end="10"/>
                                            </p:txEl>
                                          </p:spTgt>
                                        </p:tgtEl>
                                        <p:attrNameLst>
                                          <p:attrName>style.visibility</p:attrName>
                                        </p:attrNameLst>
                                      </p:cBhvr>
                                      <p:to>
                                        <p:strVal val="visible"/>
                                      </p:to>
                                    </p:set>
                                    <p:anim calcmode="lin" valueType="num">
                                      <p:cBhvr additive="base">
                                        <p:cTn id="67" dur="500" fill="hold"/>
                                        <p:tgtEl>
                                          <p:spTgt spid="7171">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7171">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FFF193">
                <a:alpha val="34000"/>
              </a:srgbClr>
            </a:gs>
            <a:gs pos="100000">
              <a:srgbClr val="FFFFFF">
                <a:alpha val="34000"/>
              </a:srgbClr>
            </a:gs>
            <a:gs pos="50000">
              <a:srgbClr val="FFF193">
                <a:alpha val="34000"/>
              </a:srgbClr>
            </a:gs>
            <a:gs pos="73000">
              <a:schemeClr val="accent3">
                <a:lumMod val="60000"/>
                <a:lumOff val="40000"/>
                <a:alpha val="68000"/>
              </a:schemeClr>
            </a:gs>
            <a:gs pos="86000">
              <a:schemeClr val="accent3">
                <a:lumMod val="60000"/>
                <a:lumOff val="40000"/>
                <a:alpha val="68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A5A61D"/>
                </a:solidFill>
                <a:latin typeface="Arial Black"/>
                <a:cs typeface="Arial Black"/>
              </a:rPr>
              <a:t>Proofreading vs. Copyediting</a:t>
            </a:r>
            <a:endParaRPr lang="en-US" dirty="0">
              <a:solidFill>
                <a:srgbClr val="A5A61D"/>
              </a:solidFill>
              <a:latin typeface="Arial Black"/>
              <a:cs typeface="Arial Black"/>
            </a:endParaRPr>
          </a:p>
        </p:txBody>
      </p:sp>
      <p:sp>
        <p:nvSpPr>
          <p:cNvPr id="3" name="Content Placeholder 2"/>
          <p:cNvSpPr>
            <a:spLocks noGrp="1"/>
          </p:cNvSpPr>
          <p:nvPr>
            <p:ph idx="1"/>
          </p:nvPr>
        </p:nvSpPr>
        <p:spPr/>
        <p:txBody>
          <a:bodyPr>
            <a:normAutofit fontScale="92500" lnSpcReduction="20000"/>
          </a:bodyPr>
          <a:lstStyle/>
          <a:p>
            <a:r>
              <a:rPr lang="en-US" b="1" dirty="0" smtClean="0"/>
              <a:t>Proofreading</a:t>
            </a:r>
            <a:r>
              <a:rPr lang="en-US" dirty="0" smtClean="0"/>
              <a:t> should be the last step in preparation of a document that has already been edited and formatted. A proofreader checks for any remaining errors</a:t>
            </a:r>
            <a:r>
              <a:rPr lang="en-US" dirty="0" smtClean="0"/>
              <a:t> and never </a:t>
            </a:r>
            <a:r>
              <a:rPr lang="en-US" dirty="0" smtClean="0"/>
              <a:t>changes the content of a </a:t>
            </a:r>
            <a:r>
              <a:rPr lang="en-US" dirty="0" smtClean="0"/>
              <a:t>piece.</a:t>
            </a:r>
          </a:p>
          <a:p>
            <a:r>
              <a:rPr lang="en-US" b="1" dirty="0" smtClean="0"/>
              <a:t>Copyediting</a:t>
            </a:r>
            <a:r>
              <a:rPr lang="en-US" dirty="0" smtClean="0"/>
              <a:t> should </a:t>
            </a:r>
            <a:r>
              <a:rPr lang="en-US" dirty="0" smtClean="0"/>
              <a:t>always precede proofreading in order to ensure clean, decisive writing. It addresses things like </a:t>
            </a:r>
            <a:r>
              <a:rPr lang="en-US" dirty="0" smtClean="0"/>
              <a:t>syntax, redundancies</a:t>
            </a:r>
            <a:r>
              <a:rPr lang="en-US" dirty="0" smtClean="0"/>
              <a:t>, and consistency of voice and </a:t>
            </a:r>
            <a:r>
              <a:rPr lang="en-US" dirty="0" smtClean="0"/>
              <a:t>style before getting to the grammar and spelling errors.</a:t>
            </a:r>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190</TotalTime>
  <Words>700</Words>
  <Application>Microsoft Macintosh PowerPoint</Application>
  <PresentationFormat>On-screen Show (4:3)</PresentationFormat>
  <Paragraphs>49</Paragraphs>
  <Slides>7</Slides>
  <Notes>1</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Office Theme</vt:lpstr>
      <vt:lpstr>PROOFREADING</vt:lpstr>
      <vt:lpstr>WHAT IS PROOFREADING?</vt:lpstr>
      <vt:lpstr>Proofreading/Editing  and the Writing Process</vt:lpstr>
      <vt:lpstr>BEFORE PROOFREADING</vt:lpstr>
      <vt:lpstr>WHEN PROOFREADING</vt:lpstr>
      <vt:lpstr>PROOFREADING Checklist</vt:lpstr>
      <vt:lpstr>Proofreading vs. Copyediting</vt:lpstr>
    </vt:vector>
  </TitlesOfParts>
  <Company>LACCD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PROOFREADING</dc:title>
  <dc:creator>LAVC Writing Tutor</dc:creator>
  <cp:lastModifiedBy>LAVC Writing Tutor</cp:lastModifiedBy>
  <cp:revision>2</cp:revision>
  <dcterms:created xsi:type="dcterms:W3CDTF">2013-05-14T19:04:31Z</dcterms:created>
  <dcterms:modified xsi:type="dcterms:W3CDTF">2013-05-14T19:27:07Z</dcterms:modified>
</cp:coreProperties>
</file>