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6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6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Default Extension="vml" ContentType="application/vnd.openxmlformats-officedocument.vmlDrawing"/>
  <Override PartName="/ppt/slideLayouts/slideLayout6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55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Default Extension="pict" ContentType="image/pict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59.xml" ContentType="application/vnd.openxmlformats-officedocument.presentationml.slideLayout+xml"/>
  <Default Extension="jpeg" ContentType="image/jpeg"/>
  <Override PartName="/ppt/slideLayouts/slideLayout52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3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1"/>
  </p:notesMasterIdLst>
  <p:sldIdLst>
    <p:sldId id="270" r:id="rId7"/>
    <p:sldId id="265" r:id="rId8"/>
    <p:sldId id="266" r:id="rId9"/>
    <p:sldId id="273" r:id="rId10"/>
    <p:sldId id="275" r:id="rId11"/>
    <p:sldId id="271" r:id="rId12"/>
    <p:sldId id="272" r:id="rId13"/>
    <p:sldId id="259" r:id="rId14"/>
    <p:sldId id="258" r:id="rId15"/>
    <p:sldId id="262" r:id="rId16"/>
    <p:sldId id="261" r:id="rId17"/>
    <p:sldId id="260" r:id="rId18"/>
    <p:sldId id="276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E0D90"/>
    <a:srgbClr val="FDBC3E"/>
    <a:srgbClr val="D8A11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9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D2EE4-14D9-4528-8DCB-926B001D13A2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54431-37A4-4D48-A51A-1D5999EA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1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495190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798609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66809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655189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76218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27101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366259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525266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64620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676668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517495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5.jpeg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25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writingtutor:Downloads:Punctuation%20Handout%20with%20logo.doc!OLE_LINK4" TargetMode="External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!OLE_LINK10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Untitled:ENGLISH:VERB%20TENSES%20HANDOUT.doc!OLE_LINK3" TargetMode="External"/><Relationship Id="rId4" Type="http://schemas.openxmlformats.org/officeDocument/2006/relationships/oleObject" Target="Untitled:ENGLISH:WORKSHOP:PUNCTUATION:Punctuation%20Handout%20with%20logo.doc!OLE_LINK1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Untitled:ENGLISH:WORKSHOP:PUNCTUATION:Punctuation%20Handout%20with%20logo.doc!OLE_LINK2" TargetMode="External"/><Relationship Id="rId5" Type="http://schemas.openxmlformats.org/officeDocument/2006/relationships/oleObject" Target="Untitled:ENGLISH:WORKSHOP:PUNCTUATION:Punctuation%20Handout%20with%20logo.doc!OLE_LINK6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dirty="0" smtClean="0">
                <a:solidFill>
                  <a:srgbClr val="660066"/>
                </a:solidFill>
              </a:rPr>
              <a:t/>
            </a:r>
            <a:br>
              <a:rPr lang="en-US" sz="5400" dirty="0" smtClean="0">
                <a:solidFill>
                  <a:srgbClr val="660066"/>
                </a:solidFill>
              </a:rPr>
            </a:br>
            <a:r>
              <a:rPr lang="en-US" sz="5400" dirty="0" smtClean="0">
                <a:solidFill>
                  <a:srgbClr val="660066"/>
                </a:solidFill>
              </a:rPr>
              <a:t/>
            </a:r>
            <a:br>
              <a:rPr lang="en-US" sz="5400" dirty="0" smtClean="0">
                <a:solidFill>
                  <a:srgbClr val="660066"/>
                </a:solidFill>
              </a:rPr>
            </a:br>
            <a:r>
              <a:rPr lang="en-US" sz="5400" dirty="0" smtClean="0">
                <a:solidFill>
                  <a:srgbClr val="660066"/>
                </a:solidFill>
              </a:rPr>
              <a:t>PUNCTUATION </a:t>
            </a:r>
            <a:br>
              <a:rPr lang="en-US" sz="5400" dirty="0" smtClean="0">
                <a:solidFill>
                  <a:srgbClr val="660066"/>
                </a:solidFill>
              </a:rPr>
            </a:br>
            <a:r>
              <a:rPr lang="en-US" sz="5400" dirty="0" smtClean="0">
                <a:solidFill>
                  <a:srgbClr val="660066"/>
                </a:solidFill>
              </a:rPr>
              <a:t>   				       </a:t>
            </a:r>
            <a:r>
              <a:rPr lang="en-US" sz="2800" dirty="0" smtClean="0">
                <a:solidFill>
                  <a:srgbClr val="660066"/>
                </a:solidFill>
              </a:rPr>
              <a:t>by </a:t>
            </a:r>
            <a:r>
              <a:rPr lang="en-US" sz="2800" dirty="0" err="1" smtClean="0">
                <a:solidFill>
                  <a:srgbClr val="660066"/>
                </a:solidFill>
              </a:rPr>
              <a:t>K.Yegoryan</a:t>
            </a:r>
            <a:r>
              <a:rPr lang="en-US" sz="5400" dirty="0" smtClean="0">
                <a:solidFill>
                  <a:srgbClr val="660066"/>
                </a:solidFill>
              </a:rPr>
              <a:t/>
            </a:r>
            <a:br>
              <a:rPr lang="en-US" sz="5400" dirty="0" smtClean="0">
                <a:solidFill>
                  <a:srgbClr val="660066"/>
                </a:solidFill>
              </a:rPr>
            </a:br>
            <a:endParaRPr lang="en-US" sz="5400" dirty="0">
              <a:solidFill>
                <a:srgbClr val="66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81800" y="5638800"/>
            <a:ext cx="1905000" cy="6705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718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057400"/>
            <a:ext cx="4495800" cy="4648200"/>
          </a:xfrm>
        </p:spPr>
        <p:txBody>
          <a:bodyPr>
            <a:normAutofit/>
          </a:bodyPr>
          <a:lstStyle/>
          <a:p>
            <a:pPr marL="857250" lvl="1" indent="-457200">
              <a:buNone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USE : </a:t>
            </a:r>
          </a:p>
          <a:p>
            <a:pPr marL="857250" lvl="1" indent="-457200">
              <a:buNone/>
            </a:pPr>
            <a:endParaRPr lang="en-US" sz="2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1) To Form Possessives of</a:t>
            </a: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     Noun ( the boy’s hat)</a:t>
            </a:r>
          </a:p>
          <a:p>
            <a:pPr marL="857250" lvl="1" indent="-457200">
              <a:buNone/>
            </a:pPr>
            <a:endParaRPr lang="en-US" sz="2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857250" lvl="1" indent="-457200">
              <a:buNone/>
            </a:pPr>
            <a:endParaRPr lang="en-US" sz="2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 2)  In contractions</a:t>
            </a:r>
          </a:p>
          <a:p>
            <a:pPr marL="857250" lvl="1" indent="-457200">
              <a:buNone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      (I am = I’m)</a:t>
            </a:r>
            <a:endParaRPr lang="en-US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4800"/>
            <a:ext cx="5486400" cy="6324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41883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SEMICOLON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3992563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To join related independent clauses with no connecting word</a:t>
            </a:r>
          </a:p>
          <a:p>
            <a:pPr>
              <a:buNone/>
            </a:pP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0090"/>
                </a:solidFill>
              </a:rPr>
              <a:t>Ex: Tom was not feeling good; he had caught cold. </a:t>
            </a:r>
          </a:p>
          <a:p>
            <a:pPr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smtClean="0"/>
              <a:t>To join two independent clauses with conjunctive adverbs </a:t>
            </a:r>
          </a:p>
          <a:p>
            <a:pPr>
              <a:buNone/>
            </a:pPr>
            <a:r>
              <a:rPr lang="en-US" sz="2000" b="1" dirty="0" smtClean="0"/>
              <a:t>                      (however, moreover, therefore, thus, etc.)</a:t>
            </a:r>
          </a:p>
          <a:p>
            <a:pPr>
              <a:buNone/>
            </a:pP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0090"/>
                </a:solidFill>
              </a:rPr>
              <a:t>Ex: Tom had a headache; therefore, he refused to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                     come to movies.</a:t>
            </a:r>
          </a:p>
          <a:p>
            <a:pPr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smtClean="0"/>
              <a:t>To separate items in a series if the items already include commas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               Ex:  Last summer we went to Rome, Italy; Moscow,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                       Russia; and  Paris, France.</a:t>
            </a: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0"/>
            <a:ext cx="2133600" cy="1981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180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COLON     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54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Use To: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000" b="1" dirty="0" smtClean="0"/>
              <a:t>Introduce a list of items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800" b="1" dirty="0" smtClean="0">
                <a:solidFill>
                  <a:srgbClr val="D99694"/>
                </a:solidFill>
              </a:rPr>
              <a:t>Ex:  We have three tutoring centers: The Writing Center, The Learning Center, and The E.O.P.S Tutoring</a:t>
            </a:r>
          </a:p>
          <a:p>
            <a:pPr>
              <a:buNone/>
            </a:pPr>
            <a:endParaRPr lang="en-US" sz="1800" b="1" dirty="0" smtClean="0">
              <a:solidFill>
                <a:srgbClr val="D99694"/>
              </a:solidFill>
            </a:endParaRPr>
          </a:p>
          <a:p>
            <a:r>
              <a:rPr lang="en-US" sz="2000" b="1" dirty="0" smtClean="0"/>
              <a:t>Following the salutation of a business Letter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Ex:  Dear Mr. Smith:</a:t>
            </a:r>
          </a:p>
          <a:p>
            <a:pPr>
              <a:buNone/>
            </a:pPr>
            <a:endParaRPr lang="en-US" sz="1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1800" b="1" dirty="0" smtClean="0"/>
              <a:t>Between the </a:t>
            </a:r>
            <a:r>
              <a:rPr lang="en-US" sz="1800" b="1" u="sng" dirty="0" smtClean="0"/>
              <a:t>hour and minutes</a:t>
            </a:r>
            <a:r>
              <a:rPr lang="en-US" sz="1800" b="1" dirty="0" smtClean="0"/>
              <a:t>, </a:t>
            </a:r>
            <a:r>
              <a:rPr lang="en-US" sz="1800" b="1" u="sng" dirty="0" smtClean="0"/>
              <a:t>chapter and verse</a:t>
            </a:r>
            <a:r>
              <a:rPr lang="en-US" sz="1800" b="1" dirty="0" smtClean="0"/>
              <a:t> in Biblical reference 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Ex:      1:38                       Genesis 1:12</a:t>
            </a:r>
          </a:p>
          <a:p>
            <a:pPr>
              <a:buNone/>
            </a:pPr>
            <a:endParaRPr lang="en-US" sz="1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1800" b="1" dirty="0" smtClean="0"/>
              <a:t>Before starting a quote that is more than 4 lines.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1600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38411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5943600" cy="1143000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DASH / HYPHEN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USE Dash:</a:t>
            </a:r>
          </a:p>
          <a:p>
            <a:pPr marL="651510" indent="-514350">
              <a:buNone/>
            </a:pPr>
            <a:r>
              <a:rPr lang="en-US" dirty="0" smtClean="0"/>
              <a:t>To emphasize a point or </a:t>
            </a:r>
          </a:p>
          <a:p>
            <a:pPr marL="651510" indent="-514350">
              <a:buNone/>
            </a:pPr>
            <a:r>
              <a:rPr lang="en-US" dirty="0" smtClean="0"/>
              <a:t>set off an explanatory comment </a:t>
            </a:r>
          </a:p>
          <a:p>
            <a:pPr marL="651510" indent="-514350">
              <a:buNone/>
            </a:pPr>
            <a:r>
              <a:rPr lang="en-US" dirty="0" smtClean="0"/>
              <a:t>( like parenthesis) </a:t>
            </a:r>
          </a:p>
          <a:p>
            <a:pPr marL="65151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USE Hyphen  to:</a:t>
            </a:r>
          </a:p>
          <a:p>
            <a:pPr marL="651510" indent="-514350">
              <a:buNone/>
            </a:pPr>
            <a:r>
              <a:rPr lang="en-US" sz="2400" dirty="0" smtClean="0"/>
              <a:t>1.  Combine 2words as a single adjective BEFORE noun</a:t>
            </a:r>
          </a:p>
          <a:p>
            <a:pPr marL="651510" indent="-514350">
              <a:buNone/>
            </a:pP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Ex: </a:t>
            </a:r>
            <a:r>
              <a:rPr lang="en-US" sz="2400" u="sng" dirty="0" smtClean="0">
                <a:solidFill>
                  <a:srgbClr val="FF0000"/>
                </a:solidFill>
              </a:rPr>
              <a:t>One-way </a:t>
            </a:r>
            <a:r>
              <a:rPr lang="en-US" sz="2400" dirty="0" smtClean="0">
                <a:solidFill>
                  <a:srgbClr val="FF0000"/>
                </a:solidFill>
              </a:rPr>
              <a:t>street   BUT NOT   The street was one way.</a:t>
            </a:r>
          </a:p>
          <a:p>
            <a:pPr marL="651510" indent="-514350">
              <a:buNone/>
            </a:pPr>
            <a:r>
              <a:rPr lang="en-US" sz="2400" dirty="0" smtClean="0"/>
              <a:t>2.  Separate a word at the end of a line when hand writing </a:t>
            </a:r>
          </a:p>
          <a:p>
            <a:pPr marL="651510" indent="-514350">
              <a:buNone/>
            </a:pPr>
            <a:r>
              <a:rPr lang="en-US" sz="2400" dirty="0" smtClean="0"/>
              <a:t>(between syllables)     </a:t>
            </a:r>
            <a:r>
              <a:rPr lang="en-US" sz="2400" dirty="0" smtClean="0">
                <a:solidFill>
                  <a:srgbClr val="FF0000"/>
                </a:solidFill>
              </a:rPr>
              <a:t>Ex:  </a:t>
            </a:r>
            <a:r>
              <a:rPr lang="en-US" sz="2400" dirty="0" err="1" smtClean="0">
                <a:solidFill>
                  <a:srgbClr val="FF0000"/>
                </a:solidFill>
              </a:rPr>
              <a:t>pref-er-ence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51510" indent="-514350">
              <a:buNone/>
            </a:pPr>
            <a:endParaRPr lang="en-US" sz="2400" dirty="0" smtClean="0"/>
          </a:p>
          <a:p>
            <a:pPr marL="651510" indent="-514350">
              <a:buNone/>
            </a:pPr>
            <a:endParaRPr lang="en-US" sz="2400" dirty="0" smtClean="0"/>
          </a:p>
          <a:p>
            <a:pPr marL="651510" indent="-514350">
              <a:buAutoNum type="arabicPeriod"/>
            </a:pPr>
            <a:endParaRPr lang="en-US" b="1" dirty="0" smtClean="0"/>
          </a:p>
          <a:p>
            <a:pPr marL="651510" indent="-514350">
              <a:buAutoNum type="arabicPeriod"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0"/>
            <a:ext cx="3505200" cy="2946400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E0D90"/>
                </a:solidFill>
              </a:rPr>
              <a:t>NOW LET’S PRACTICE</a:t>
            </a:r>
            <a:endParaRPr lang="en-US" b="1" dirty="0">
              <a:solidFill>
                <a:srgbClr val="6E0D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19071"/>
            <a:ext cx="6400800" cy="4407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REMEMBER!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6E0D90"/>
                </a:solidFill>
                <a:latin typeface="American Typewriter"/>
                <a:cs typeface="American Typewriter"/>
              </a:rPr>
              <a:t>Punctuation marks are used as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E0D90"/>
                </a:solidFill>
                <a:latin typeface="American Typewriter"/>
                <a:cs typeface="American Typewriter"/>
              </a:rPr>
              <a:t>signals to the reader.   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E0D90"/>
                </a:solidFill>
                <a:latin typeface="American Typewriter"/>
                <a:cs typeface="American Typewriter"/>
              </a:rPr>
              <a:t>                       And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E0D90"/>
                </a:solidFill>
                <a:latin typeface="American Typewriter"/>
                <a:cs typeface="American Typewriter"/>
              </a:rPr>
              <a:t>Can Save Lives as in Grandma’s Example!</a:t>
            </a:r>
          </a:p>
          <a:p>
            <a:pPr>
              <a:buNone/>
            </a:pPr>
            <a:endParaRPr lang="en-US" sz="2400" dirty="0" smtClean="0">
              <a:solidFill>
                <a:srgbClr val="6E0D90"/>
              </a:solidFill>
              <a:cs typeface="American Typewriter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6E0D90"/>
                </a:solidFill>
                <a:cs typeface="American Typewriter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cs typeface="BlairMdITC TT-Medium"/>
              </a:rPr>
              <a:t>Let’s Read about “Wonder Child” and Punctuate!</a:t>
            </a:r>
            <a:endParaRPr lang="en-US" sz="2000" b="1" dirty="0">
              <a:solidFill>
                <a:srgbClr val="FF0000"/>
              </a:solidFill>
              <a:cs typeface="BlairMdITC TT-Medium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2514600"/>
            <a:ext cx="2819400" cy="2743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14600"/>
            <a:ext cx="3185392" cy="264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67200"/>
          </a:xfrm>
        </p:spPr>
        <p:txBody>
          <a:bodyPr/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A2B1E"/>
                </a:solidFill>
                <a:effectLst/>
                <a:latin typeface="Algerian" pitchFamily="82" charset="0"/>
              </a:rPr>
              <a:t/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A2B1E"/>
                </a:solidFill>
                <a:effectLst/>
                <a:latin typeface="Algerian" pitchFamily="82" charset="0"/>
              </a:rPr>
            </a:b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A2B1E"/>
              </a:solidFill>
              <a:effectLst/>
              <a:latin typeface="Algerian" pitchFamily="82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lonna MT" pitchFamily="82" charset="0"/>
              </a:rPr>
              <a:t> </a:t>
            </a: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457200" y="2667000"/>
          <a:ext cx="8479145" cy="4191000"/>
        </p:xfrm>
        <a:graphic>
          <a:graphicData uri="http://schemas.openxmlformats.org/presentationml/2006/ole">
            <p:oleObj spid="_x0000_s93186" name="Document" r:id="rId3" imgW="5626100" imgH="2679700" progId="Word.Document.12">
              <p:link updateAutomatic="1"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449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381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LET’S LOOK AT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THE PUNCTUATION MARKS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364026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066800"/>
          </a:xfrm>
        </p:spPr>
        <p:txBody>
          <a:bodyPr/>
          <a:lstStyle/>
          <a:p>
            <a:r>
              <a:rPr lang="en-US" sz="4800" dirty="0" smtClean="0">
                <a:latin typeface="Algerian" pitchFamily="82" charset="0"/>
              </a:rPr>
              <a:t>   WHY WE NEED</a:t>
            </a:r>
            <a:br>
              <a:rPr lang="en-US" sz="4800" dirty="0" smtClean="0">
                <a:latin typeface="Algerian" pitchFamily="82" charset="0"/>
              </a:rPr>
            </a:br>
            <a:r>
              <a:rPr lang="en-US" sz="4800" dirty="0" smtClean="0">
                <a:latin typeface="Algerian" pitchFamily="82" charset="0"/>
              </a:rPr>
              <a:t>                PUNCTUATION?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8001000" cy="3124200"/>
          </a:xfrm>
        </p:spPr>
        <p:txBody>
          <a:bodyPr rtlCol="0">
            <a:normAutofit fontScale="925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rgbClr val="B74E08"/>
                </a:solidFill>
              </a:rPr>
              <a:t>Punctuation marks are used as signals to the reader.  </a:t>
            </a:r>
          </a:p>
          <a:p>
            <a:pPr>
              <a:defRPr/>
            </a:pPr>
            <a:r>
              <a:rPr lang="en-US" dirty="0" smtClean="0"/>
              <a:t>When we speak we can pause or change our tone of voice. </a:t>
            </a:r>
          </a:p>
          <a:p>
            <a:pPr>
              <a:defRPr/>
            </a:pPr>
            <a:r>
              <a:rPr lang="en-US" dirty="0" smtClean="0"/>
              <a:t>In writing we need to signal our reader how we want them  to read our writing. If we did not have punctuation, our writing would be one long stream of thought.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095168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0"/>
            <a:ext cx="85344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EXCLAMATION MARK : </a:t>
            </a:r>
            <a:r>
              <a:rPr lang="en-US" sz="1800" b="1" dirty="0" smtClean="0">
                <a:solidFill>
                  <a:srgbClr val="B74E08"/>
                </a:solidFill>
                <a:latin typeface="+mn-lt"/>
              </a:rPr>
              <a:t>IS USED TO SHOW EXCITEMENT OR SURPRISE</a:t>
            </a:r>
            <a:r>
              <a:rPr lang="en-US" sz="1800" b="1" dirty="0" smtClean="0">
                <a:latin typeface="+mn-lt"/>
              </a:rPr>
              <a:t/>
            </a:r>
            <a:br>
              <a:rPr lang="en-US" sz="1800" b="1" dirty="0" smtClean="0">
                <a:latin typeface="+mn-lt"/>
              </a:rPr>
            </a:br>
            <a:r>
              <a:rPr lang="en-US" sz="1800" b="1" dirty="0" smtClean="0">
                <a:latin typeface="+mn-lt"/>
              </a:rPr>
              <a:t/>
            </a:r>
            <a:br>
              <a:rPr lang="en-US" sz="1800" b="1" dirty="0" smtClean="0">
                <a:latin typeface="+mn-lt"/>
              </a:rPr>
            </a:br>
            <a:r>
              <a:rPr lang="en-US" sz="1800" b="1" dirty="0" smtClean="0">
                <a:latin typeface="+mn-lt"/>
              </a:rPr>
              <a:t>EX.  THIS IS THE BEST SOLUTION!</a:t>
            </a:r>
            <a:endParaRPr lang="en-US" sz="18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49485" r="-49485"/>
          <a:stretch>
            <a:fillRect/>
          </a:stretch>
        </p:blipFill>
        <p:spPr bwMode="auto">
          <a:xfrm>
            <a:off x="762000" y="7620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62400"/>
            <a:ext cx="7543800" cy="2514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PERIOD:    </a:t>
            </a:r>
            <a:r>
              <a:rPr lang="en-US" sz="2222" b="1" dirty="0" smtClean="0">
                <a:solidFill>
                  <a:srgbClr val="B74E08"/>
                </a:solidFill>
                <a:latin typeface="+mn-lt"/>
              </a:rPr>
              <a:t>Use a period at the end of a sentence. </a:t>
            </a:r>
            <a:r>
              <a:rPr lang="en-US" sz="2222" dirty="0" smtClean="0">
                <a:latin typeface="+mn-lt"/>
              </a:rPr>
              <a:t/>
            </a:r>
            <a:br>
              <a:rPr lang="en-US" sz="2222" dirty="0" smtClean="0">
                <a:latin typeface="+mn-lt"/>
              </a:rPr>
            </a:br>
            <a:r>
              <a:rPr lang="en-US" sz="2222" dirty="0" smtClean="0">
                <a:latin typeface="+mn-lt"/>
              </a:rPr>
              <a:t>		</a:t>
            </a:r>
            <a:r>
              <a:rPr lang="en-US" sz="2222" i="1" dirty="0" smtClean="0">
                <a:latin typeface="+mn-lt"/>
              </a:rPr>
              <a:t>We took the dog for a walk.</a:t>
            </a:r>
            <a:br>
              <a:rPr lang="en-US" sz="2222" i="1" dirty="0" smtClean="0">
                <a:latin typeface="+mn-lt"/>
              </a:rPr>
            </a:br>
            <a:r>
              <a:rPr lang="en-US" sz="2222" dirty="0" smtClean="0">
                <a:latin typeface="+mn-lt"/>
              </a:rPr>
              <a:t/>
            </a:r>
            <a:br>
              <a:rPr lang="en-US" sz="2222" dirty="0" smtClean="0">
                <a:latin typeface="+mn-lt"/>
              </a:rPr>
            </a:br>
            <a:r>
              <a:rPr lang="en-US" sz="2222" b="1" dirty="0" smtClean="0">
                <a:solidFill>
                  <a:srgbClr val="B74E08"/>
                </a:solidFill>
                <a:latin typeface="+mn-lt"/>
              </a:rPr>
              <a:t>Don’t use a period if the last word in the sentence ends in a period.</a:t>
            </a:r>
            <a:r>
              <a:rPr lang="en-US" sz="2222" dirty="0" smtClean="0">
                <a:latin typeface="+mn-lt"/>
              </a:rPr>
              <a:t/>
            </a:r>
            <a:br>
              <a:rPr lang="en-US" sz="2222" dirty="0" smtClean="0">
                <a:latin typeface="+mn-lt"/>
              </a:rPr>
            </a:br>
            <a:r>
              <a:rPr lang="en-US" sz="2222" dirty="0" smtClean="0">
                <a:latin typeface="+mn-lt"/>
              </a:rPr>
              <a:t>		</a:t>
            </a:r>
            <a:r>
              <a:rPr lang="en-US" sz="2222" i="1" dirty="0" smtClean="0">
                <a:latin typeface="+mn-lt"/>
              </a:rPr>
              <a:t>My mother is an M.D.</a:t>
            </a:r>
            <a:r>
              <a:rPr lang="en-US" sz="2222" dirty="0" smtClean="0">
                <a:latin typeface="+mn-lt"/>
              </a:rPr>
              <a:t/>
            </a:r>
            <a:br>
              <a:rPr lang="en-US" sz="2222" dirty="0" smtClean="0">
                <a:latin typeface="+mn-lt"/>
              </a:rPr>
            </a:br>
            <a:r>
              <a:rPr lang="en-US" sz="2222" i="1" dirty="0" smtClean="0">
                <a:latin typeface="+mn-lt"/>
              </a:rPr>
              <a:t>	            She’s taking English, math, etc.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77761" r="-77761"/>
          <a:stretch>
            <a:fillRect/>
          </a:stretch>
        </p:blipFill>
        <p:spPr bwMode="auto">
          <a:xfrm>
            <a:off x="762000" y="2286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26754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62400" y="1143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    ELLIPSIS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1143000" y="2209800"/>
          <a:ext cx="6705600" cy="584200"/>
        </p:xfrm>
        <a:graphic>
          <a:graphicData uri="http://schemas.openxmlformats.org/presentationml/2006/ole">
            <p:oleObj spid="_x0000_s97287" name="Document" r:id="rId4" imgW="5486400" imgH="5842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1" y="31242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 ellipsis to indicate words that are being left out: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In the middle of the sentence- </a:t>
            </a:r>
            <a:r>
              <a:rPr lang="en-US" dirty="0" smtClean="0">
                <a:solidFill>
                  <a:srgbClr val="008000"/>
                </a:solidFill>
              </a:rPr>
              <a:t>just “…”</a:t>
            </a:r>
          </a:p>
          <a:p>
            <a:pPr>
              <a:buFont typeface="Arial"/>
              <a:buChar char="•"/>
            </a:pPr>
            <a:r>
              <a:rPr lang="en-US" dirty="0" smtClean="0"/>
              <a:t> At the end of the quoted sentence- </a:t>
            </a:r>
            <a:r>
              <a:rPr lang="en-US" u="sng" dirty="0" smtClean="0">
                <a:solidFill>
                  <a:srgbClr val="008000"/>
                </a:solidFill>
              </a:rPr>
              <a:t>before</a:t>
            </a:r>
            <a:r>
              <a:rPr lang="en-US" dirty="0" smtClean="0">
                <a:solidFill>
                  <a:srgbClr val="008000"/>
                </a:solidFill>
              </a:rPr>
              <a:t> the  “.”</a:t>
            </a:r>
          </a:p>
          <a:p>
            <a:pPr>
              <a:buFont typeface="Arial"/>
              <a:buChar char="•"/>
            </a:pPr>
            <a:r>
              <a:rPr lang="en-US" dirty="0" smtClean="0"/>
              <a:t> In between the quoted sentences- </a:t>
            </a:r>
            <a:r>
              <a:rPr lang="en-US" u="sng" dirty="0" smtClean="0">
                <a:solidFill>
                  <a:srgbClr val="008000"/>
                </a:solidFill>
              </a:rPr>
              <a:t>after</a:t>
            </a:r>
            <a:r>
              <a:rPr lang="en-US" dirty="0" smtClean="0">
                <a:solidFill>
                  <a:srgbClr val="008000"/>
                </a:solidFill>
              </a:rPr>
              <a:t> the “.” of preceding sent.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934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660066"/>
              </a:solidFill>
            </a:endParaRPr>
          </a:p>
          <a:p>
            <a:endParaRPr lang="en-US" b="1" dirty="0" smtClean="0">
              <a:solidFill>
                <a:srgbClr val="660066"/>
              </a:solidFill>
            </a:endParaRPr>
          </a:p>
          <a:p>
            <a:r>
              <a:rPr lang="en-US" b="1" dirty="0" smtClean="0">
                <a:solidFill>
                  <a:srgbClr val="660066"/>
                </a:solidFill>
              </a:rPr>
              <a:t>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     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REMEMBER: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838200" y="5181600"/>
          <a:ext cx="1066800" cy="685800"/>
        </p:xfrm>
        <a:graphic>
          <a:graphicData uri="http://schemas.openxmlformats.org/presentationml/2006/ole">
            <p:oleObj spid="_x0000_s91138" name="Document" r:id="rId3" imgW="444500" imgH="4318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762000"/>
            <a:ext cx="5486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QUESTION MARK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64A73B"/>
                </a:solidFill>
              </a:rPr>
              <a:t> Use a question mark at the end of a direct question.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i="1" dirty="0" smtClean="0"/>
              <a:t>   EX:  Where are you going?</a:t>
            </a:r>
          </a:p>
          <a:p>
            <a:endParaRPr lang="en-US" i="1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/>
                </a:solidFill>
              </a:rPr>
              <a:t> Use a question mark when the sentence is half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 question, half statement.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i="1" dirty="0" smtClean="0"/>
              <a:t>   EX: You would like to go, wouldn’t you?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05000" y="5410200"/>
            <a:ext cx="632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/>
                </a:solidFill>
              </a:rPr>
              <a:t>Do not use a question mark with an indirect question.</a:t>
            </a:r>
          </a:p>
          <a:p>
            <a:r>
              <a:rPr lang="en-US" i="1" dirty="0" smtClean="0"/>
              <a:t>I asked if he would go with me.</a:t>
            </a:r>
            <a:endParaRPr lang="en-US" dirty="0" smtClean="0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6400800" y="838200"/>
          <a:ext cx="1993900" cy="3162300"/>
        </p:xfrm>
        <a:graphic>
          <a:graphicData uri="http://schemas.openxmlformats.org/presentationml/2006/ole">
            <p:oleObj spid="_x0000_s91141" name="Document" r:id="rId4" imgW="2451100" imgH="3238500" progId="Word.Document.12">
              <p:link updateAutomatic="1"/>
            </p:oleObj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QUOTATION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 bwMode="auto">
          <a:xfrm>
            <a:off x="6400800" y="42672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12812" y="25674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152400" y="4267200"/>
          <a:ext cx="6858000" cy="2590800"/>
        </p:xfrm>
        <a:graphic>
          <a:graphicData uri="http://schemas.openxmlformats.org/presentationml/2006/ole">
            <p:oleObj spid="_x0000_s106498" name="Document" r:id="rId4" imgW="5486400" imgH="698500" progId="Word.Document.12">
              <p:link updateAutomatic="1"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295401"/>
            <a:ext cx="64008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Quotation marks</a:t>
            </a:r>
            <a:r>
              <a:rPr lang="en-US" dirty="0" smtClean="0"/>
              <a:t> are used for several different purposes, including: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/>
              <a:t>1) Direct Quotations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/>
              <a:t>2) Writing Dialogue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/>
              <a:t>3) Titles or minor works or parts of a whole</a:t>
            </a:r>
          </a:p>
          <a:p>
            <a:pPr marL="342900" indent="-342900">
              <a:lnSpc>
                <a:spcPct val="150000"/>
              </a:lnSpc>
              <a:buAutoNum type="arabicParenR" startAt="4"/>
            </a:pPr>
            <a:r>
              <a:rPr lang="en-US" dirty="0" smtClean="0"/>
              <a:t>Individual words or Phrases</a:t>
            </a:r>
          </a:p>
          <a:p>
            <a:pPr marL="342900" indent="-342900">
              <a:lnSpc>
                <a:spcPct val="150000"/>
              </a:lnSpc>
            </a:pPr>
            <a:endParaRPr lang="en-US" dirty="0" smtClean="0"/>
          </a:p>
          <a:p>
            <a:pPr marL="342900" indent="-342900">
              <a:lnSpc>
                <a:spcPct val="150000"/>
              </a:lnSpc>
            </a:pPr>
            <a:r>
              <a:rPr lang="en-US" dirty="0" smtClean="0"/>
              <a:t>                   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6858000" y="0"/>
          <a:ext cx="2286000" cy="2286000"/>
        </p:xfrm>
        <a:graphic>
          <a:graphicData uri="http://schemas.openxmlformats.org/presentationml/2006/ole">
            <p:oleObj spid="_x0000_s106500" name="Document" r:id="rId5" imgW="2286000" imgH="2286000" progId="Word.Document.12">
              <p:link updateAutomatic="1"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4953000" y="3244334"/>
            <a:ext cx="419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                       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rPr>
              <a:t>and      </a:t>
            </a:r>
            <a:r>
              <a:rPr lang="en-US" sz="3200" b="1" spc="100" dirty="0" smtClean="0">
                <a:solidFill>
                  <a:schemeClr val="tx2">
                    <a:lumMod val="75000"/>
                  </a:schemeClr>
                </a:solidFill>
                <a:latin typeface="Arial Black"/>
                <a:cs typeface="Arial Black"/>
              </a:rPr>
              <a:t>PARENTHESES</a:t>
            </a:r>
            <a:endParaRPr lang="en-US" sz="3200" spc="100" dirty="0">
              <a:solidFill>
                <a:schemeClr val="tx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226420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         COMMA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Use to: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1. </a:t>
            </a:r>
            <a:r>
              <a:rPr lang="en-US" sz="2400" b="1" dirty="0" smtClean="0">
                <a:solidFill>
                  <a:schemeClr val="accent6"/>
                </a:solidFill>
              </a:rPr>
              <a:t>Separate two unrelated adjectives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                </a:t>
            </a:r>
            <a:r>
              <a:rPr lang="en-US" sz="2400" dirty="0" smtClean="0">
                <a:solidFill>
                  <a:srgbClr val="17375E"/>
                </a:solidFill>
              </a:rPr>
              <a:t> (</a:t>
            </a:r>
            <a:r>
              <a:rPr lang="en-US" sz="2400" b="1" dirty="0" smtClean="0">
                <a:solidFill>
                  <a:srgbClr val="17375E"/>
                </a:solidFill>
              </a:rPr>
              <a:t>when and can be used) 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2. </a:t>
            </a:r>
            <a:r>
              <a:rPr lang="en-US" sz="2400" b="1" dirty="0" smtClean="0">
                <a:solidFill>
                  <a:srgbClr val="F79646"/>
                </a:solidFill>
              </a:rPr>
              <a:t>After the name or title when directly addressed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                  </a:t>
            </a:r>
            <a:r>
              <a:rPr lang="en-US" sz="2400" b="1" dirty="0" smtClean="0">
                <a:solidFill>
                  <a:srgbClr val="17375E"/>
                </a:solidFill>
              </a:rPr>
              <a:t>(Mr. Smith, here it is)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3. </a:t>
            </a:r>
            <a:r>
              <a:rPr lang="en-US" sz="2400" b="1" dirty="0" smtClean="0">
                <a:solidFill>
                  <a:srgbClr val="F79646"/>
                </a:solidFill>
              </a:rPr>
              <a:t>To separate a series of words or phrases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b="1" dirty="0" smtClean="0"/>
              <a:t>                  </a:t>
            </a:r>
            <a:r>
              <a:rPr lang="en-US" sz="2400" b="1" dirty="0" smtClean="0">
                <a:solidFill>
                  <a:srgbClr val="17375E"/>
                </a:solidFill>
              </a:rPr>
              <a:t>( A, B, and C)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4. </a:t>
            </a:r>
            <a:r>
              <a:rPr lang="en-US" sz="2400" b="1" dirty="0" smtClean="0">
                <a:solidFill>
                  <a:srgbClr val="F79646"/>
                </a:solidFill>
              </a:rPr>
              <a:t>To separate  two independent sentences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                  </a:t>
            </a:r>
            <a:r>
              <a:rPr lang="en-US" sz="2400" b="1" dirty="0" smtClean="0">
                <a:solidFill>
                  <a:srgbClr val="17375E"/>
                </a:solidFill>
              </a:rPr>
              <a:t>( before the FANBOYS)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5. </a:t>
            </a:r>
            <a:r>
              <a:rPr lang="en-US" sz="2400" b="1" dirty="0" smtClean="0">
                <a:solidFill>
                  <a:srgbClr val="F79646"/>
                </a:solidFill>
              </a:rPr>
              <a:t>After the Greeting and Closing words in the letter  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                  </a:t>
            </a:r>
            <a:r>
              <a:rPr lang="en-US" sz="2400" b="1" dirty="0" smtClean="0">
                <a:solidFill>
                  <a:srgbClr val="17375E"/>
                </a:solidFill>
              </a:rPr>
              <a:t>( Dear Tom,     Sincerely, your coworker Mike)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6. </a:t>
            </a:r>
            <a:r>
              <a:rPr lang="en-US" sz="2400" b="1" dirty="0" smtClean="0">
                <a:solidFill>
                  <a:srgbClr val="F79646"/>
                </a:solidFill>
              </a:rPr>
              <a:t>To separate Tag from the Direct Quote 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 smtClean="0"/>
              <a:t>                   </a:t>
            </a:r>
            <a:r>
              <a:rPr lang="en-US" sz="2400" b="1" dirty="0" smtClean="0">
                <a:solidFill>
                  <a:srgbClr val="17375E"/>
                </a:solidFill>
              </a:rPr>
              <a:t>( Tom said, “ Let’s go!”)          </a:t>
            </a:r>
            <a:endParaRPr lang="en-US" sz="2400" b="1" dirty="0">
              <a:solidFill>
                <a:srgbClr val="17375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3657600" cy="1600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97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765</Words>
  <Application>Microsoft Macintosh PowerPoint</Application>
  <PresentationFormat>On-screen Show (4:3)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6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Office Theme</vt:lpstr>
      <vt:lpstr>Decatur</vt:lpstr>
      <vt:lpstr>NewsPrint</vt:lpstr>
      <vt:lpstr>Pushpin</vt:lpstr>
      <vt:lpstr>Apothecary</vt:lpstr>
      <vt:lpstr>Apex</vt:lpstr>
      <vt:lpstr>Macintosh HD:Users:writingtutor:Downloads:Punctuation Handout with logo.doc!OLE_LINK4</vt:lpstr>
      <vt:lpstr>!OLE_LINK10</vt:lpstr>
      <vt:lpstr>Untitled:ENGLISH:VERB%20TENSES%20HANDOUT.doc!OLE_LINK3</vt:lpstr>
      <vt:lpstr>Untitled:ENGLISH:WORKSHOP:PUNCTUATION:Punctuation%20Handout%20with%20logo.doc!OLE_LINK1</vt:lpstr>
      <vt:lpstr>Untitled:ENGLISH:WORKSHOP:PUNCTUATION:Punctuation%20Handout%20with%20logo.doc!OLE_LINK2</vt:lpstr>
      <vt:lpstr>Untitled:ENGLISH:WORKSHOP:PUNCTUATION:Punctuation%20Handout%20with%20logo.doc!OLE_LINK6</vt:lpstr>
      <vt:lpstr>  PUNCTUATION                by K.Yegoryan </vt:lpstr>
      <vt:lpstr> </vt:lpstr>
      <vt:lpstr>   WHY WE NEED                 PUNCTUATION?</vt:lpstr>
      <vt:lpstr>EXCLAMATION MARK : IS USED TO SHOW EXCITEMENT OR SURPRISE  EX.  THIS IS THE BEST SOLUTION!</vt:lpstr>
      <vt:lpstr>PERIOD:    Use a period at the end of a sentence.    We took the dog for a walk.  Don’t use a period if the last word in the sentence ends in a period.   My mother is an M.D.              She’s taking English, math, etc. </vt:lpstr>
      <vt:lpstr>Slide 6</vt:lpstr>
      <vt:lpstr>Slide 7</vt:lpstr>
      <vt:lpstr>QUOTATION</vt:lpstr>
      <vt:lpstr>         COMMA </vt:lpstr>
      <vt:lpstr>Slide 10</vt:lpstr>
      <vt:lpstr>SEMICOLON</vt:lpstr>
      <vt:lpstr>COLON      </vt:lpstr>
      <vt:lpstr>DASH / HYPHEN</vt:lpstr>
      <vt:lpstr>NOW LET’S PRACTICE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LAVC Writing Tutor</cp:lastModifiedBy>
  <cp:revision>36</cp:revision>
  <dcterms:created xsi:type="dcterms:W3CDTF">2013-04-11T23:54:11Z</dcterms:created>
  <dcterms:modified xsi:type="dcterms:W3CDTF">2013-04-11T23:55:14Z</dcterms:modified>
</cp:coreProperties>
</file>