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87" r:id="rId2"/>
    <p:sldId id="257" r:id="rId3"/>
    <p:sldId id="259" r:id="rId4"/>
    <p:sldId id="284" r:id="rId5"/>
    <p:sldId id="258" r:id="rId6"/>
    <p:sldId id="272" r:id="rId7"/>
    <p:sldId id="277" r:id="rId8"/>
    <p:sldId id="273" r:id="rId9"/>
    <p:sldId id="283" r:id="rId10"/>
    <p:sldId id="275" r:id="rId11"/>
    <p:sldId id="278" r:id="rId12"/>
    <p:sldId id="285" r:id="rId13"/>
    <p:sldId id="261" r:id="rId14"/>
    <p:sldId id="266" r:id="rId15"/>
    <p:sldId id="282"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042" autoAdjust="0"/>
    <p:restoredTop sz="94660"/>
  </p:normalViewPr>
  <p:slideViewPr>
    <p:cSldViewPr snapToGrid="0" snapToObjects="1">
      <p:cViewPr varScale="1">
        <p:scale>
          <a:sx n="106" d="100"/>
          <a:sy n="106" d="100"/>
        </p:scale>
        <p:origin x="-15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7BA93-B17F-E949-917D-170D0D409F91}" type="datetimeFigureOut">
              <a:rPr lang="en-US" smtClean="0"/>
              <a:pPr/>
              <a:t>11/18/13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2A5B8-B968-7C43-9CFA-F4FC680197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purposes of student,</a:t>
            </a:r>
            <a:r>
              <a:rPr lang="en-US" baseline="0" dirty="0" smtClean="0"/>
              <a:t> researches are usually are done for essays.</a:t>
            </a:r>
            <a:endParaRPr lang="en-US" dirty="0"/>
          </a:p>
        </p:txBody>
      </p:sp>
      <p:sp>
        <p:nvSpPr>
          <p:cNvPr id="4" name="Slide Number Placeholder 3"/>
          <p:cNvSpPr>
            <a:spLocks noGrp="1"/>
          </p:cNvSpPr>
          <p:nvPr>
            <p:ph type="sldNum" sz="quarter" idx="10"/>
          </p:nvPr>
        </p:nvSpPr>
        <p:spPr/>
        <p:txBody>
          <a:bodyPr/>
          <a:lstStyle/>
          <a:p>
            <a:fld id="{4222A5B8-B968-7C43-9CFA-F4FC680197B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argumentative research paper consists of an introduction in which the writer clearly introduces the topic and informs his audience exactly which stance he intends to take; this stance is often identified as the thesis statement. An important goal of the argumentative research paper is persuasion, which means the topic chosen should be debatable or controversial. For example, it would be difficult for a student to successfully argue in favor of the following stance.</a:t>
            </a:r>
          </a:p>
          <a:p>
            <a:pPr>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4222A5B8-B968-7C43-9CFA-F4FC680197B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analytical research paper often begins with the student asking a question (a.k.a. a research question) on which he has taken no stance. Such a paper is often an exercise in exploration and evaluation. </a:t>
            </a:r>
            <a:endParaRPr lang="en-US" dirty="0"/>
          </a:p>
        </p:txBody>
      </p:sp>
      <p:sp>
        <p:nvSpPr>
          <p:cNvPr id="4" name="Slide Number Placeholder 3"/>
          <p:cNvSpPr>
            <a:spLocks noGrp="1"/>
          </p:cNvSpPr>
          <p:nvPr>
            <p:ph type="sldNum" sz="quarter" idx="10"/>
          </p:nvPr>
        </p:nvSpPr>
        <p:spPr/>
        <p:txBody>
          <a:bodyPr/>
          <a:lstStyle/>
          <a:p>
            <a:fld id="{965E302B-A7A3-1C4C-815E-F55091F51FD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perhaps one is interested in the old English poem Beowulf. He has read the poem intently and desires to offer a fresh reading of the poem to the academic community. His question may be as follows:</a:t>
            </a:r>
            <a:endParaRPr lang="en-US" dirty="0"/>
          </a:p>
        </p:txBody>
      </p:sp>
      <p:sp>
        <p:nvSpPr>
          <p:cNvPr id="4" name="Slide Number Placeholder 3"/>
          <p:cNvSpPr>
            <a:spLocks noGrp="1"/>
          </p:cNvSpPr>
          <p:nvPr>
            <p:ph type="sldNum" sz="quarter" idx="10"/>
          </p:nvPr>
        </p:nvSpPr>
        <p:spPr/>
        <p:txBody>
          <a:bodyPr/>
          <a:lstStyle/>
          <a:p>
            <a:fld id="{4222A5B8-B968-7C43-9CFA-F4FC680197B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following additional questions  may help the students discern  the audience:</a:t>
            </a:r>
          </a:p>
          <a:p>
            <a:endParaRPr lang="en-US" dirty="0"/>
          </a:p>
        </p:txBody>
      </p:sp>
      <p:sp>
        <p:nvSpPr>
          <p:cNvPr id="4" name="Slide Number Placeholder 3"/>
          <p:cNvSpPr>
            <a:spLocks noGrp="1"/>
          </p:cNvSpPr>
          <p:nvPr>
            <p:ph type="sldNum" sz="quarter" idx="10"/>
          </p:nvPr>
        </p:nvSpPr>
        <p:spPr/>
        <p:txBody>
          <a:bodyPr/>
          <a:lstStyle/>
          <a:p>
            <a:fld id="{965E302B-A7A3-1C4C-815E-F55091F51FD7}"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 sure not to plagiarize website </a:t>
            </a:r>
          </a:p>
          <a:p>
            <a:endParaRPr lang="en-US" dirty="0"/>
          </a:p>
        </p:txBody>
      </p:sp>
      <p:sp>
        <p:nvSpPr>
          <p:cNvPr id="4" name="Slide Number Placeholder 3"/>
          <p:cNvSpPr>
            <a:spLocks noGrp="1"/>
          </p:cNvSpPr>
          <p:nvPr>
            <p:ph type="sldNum" sz="quarter" idx="10"/>
          </p:nvPr>
        </p:nvSpPr>
        <p:spPr/>
        <p:txBody>
          <a:bodyPr/>
          <a:lstStyle/>
          <a:p>
            <a:fld id="{4222A5B8-B968-7C43-9CFA-F4FC680197BE}"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Research-based writing in American institutions, both educational and corporate, is filled with rules that writers, particularly beginners, aren't aware of or don't know how to follow. Many of these rules have to do with research and proper citation. Gaining familiarity with these rules, however, is critically important, as inadvertent mistakes can lead to charges of plagiarism, which is the unaccredited use (both intentional and unintentional) of somebody else's words or ideas.</a:t>
            </a:r>
          </a:p>
          <a:p>
            <a:endParaRPr lang="en-US" dirty="0"/>
          </a:p>
        </p:txBody>
      </p:sp>
      <p:sp>
        <p:nvSpPr>
          <p:cNvPr id="4" name="Slide Number Placeholder 3"/>
          <p:cNvSpPr>
            <a:spLocks noGrp="1"/>
          </p:cNvSpPr>
          <p:nvPr>
            <p:ph type="sldNum" sz="quarter" idx="10"/>
          </p:nvPr>
        </p:nvSpPr>
        <p:spPr/>
        <p:txBody>
          <a:bodyPr/>
          <a:lstStyle/>
          <a:p>
            <a:fld id="{4222A5B8-B968-7C43-9CFA-F4FC680197BE}"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MLA is the most commonly used in Academics,</a:t>
            </a:r>
            <a:r>
              <a:rPr lang="en-US" baseline="0" dirty="0" smtClean="0"/>
              <a:t> so we are just covering MLA.</a:t>
            </a:r>
            <a:endParaRPr lang="en-US" dirty="0"/>
          </a:p>
        </p:txBody>
      </p:sp>
      <p:sp>
        <p:nvSpPr>
          <p:cNvPr id="4" name="Slide Number Placeholder 3"/>
          <p:cNvSpPr>
            <a:spLocks noGrp="1"/>
          </p:cNvSpPr>
          <p:nvPr>
            <p:ph type="sldNum" sz="quarter" idx="10"/>
          </p:nvPr>
        </p:nvSpPr>
        <p:spPr/>
        <p:txBody>
          <a:bodyPr/>
          <a:lstStyle/>
          <a:p>
            <a:fld id="{4222A5B8-B968-7C43-9CFA-F4FC680197B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a topic: The research paper topic must be unique. Pick a topic that interests or challenges you.</a:t>
            </a:r>
          </a:p>
          <a:p>
            <a:r>
              <a:rPr lang="en-US" dirty="0" smtClean="0"/>
              <a:t>Find information: Surf the Net. Make use of search engines as well as other research tools as a starting point. Check out useful URLs, general and background information online.</a:t>
            </a:r>
          </a:p>
          <a:p>
            <a:r>
              <a:rPr lang="en-US" dirty="0" smtClean="0"/>
              <a:t>State your Thesis: your thesis statement will be like your belief declaration. The main portion will consist of arguments to support as well as defend your belief.</a:t>
            </a:r>
          </a:p>
          <a:p>
            <a:r>
              <a:rPr lang="en-US" dirty="0" smtClean="0"/>
              <a:t>Get some Help: if it is your first research, make sure to consult an experienced friend. Beginner’s mistake in research usually leads to a waste of time and resources.</a:t>
            </a:r>
          </a:p>
          <a:p>
            <a:r>
              <a:rPr lang="en-US" dirty="0" smtClean="0"/>
              <a:t>Know your research: Know WHAT you have to study, WHY you have to study it, and HOW the results will contribute to the pool of knowledge for the topic.</a:t>
            </a:r>
          </a:p>
          <a:p>
            <a:r>
              <a:rPr lang="en-US" dirty="0" smtClean="0"/>
              <a:t>Organize your notes: organize all the info and analyze your research data critically. Note some opposing views if they help to support your research.</a:t>
            </a:r>
          </a:p>
          <a:p>
            <a:r>
              <a:rPr lang="en-US" dirty="0" smtClean="0"/>
              <a:t>Revise Draft and Outline: check everything for any content errors. Double check the facts and organize the outline if needed.</a:t>
            </a:r>
          </a:p>
          <a:p>
            <a:r>
              <a:rPr lang="en-US" dirty="0" smtClean="0"/>
              <a:t>Type the final paper: proofread final paper cautiously for any possible errors. Reread your paper and make sure you understand fully what is expected of you.</a:t>
            </a:r>
          </a:p>
          <a:p>
            <a:endParaRPr lang="en-US" dirty="0"/>
          </a:p>
        </p:txBody>
      </p:sp>
      <p:sp>
        <p:nvSpPr>
          <p:cNvPr id="4" name="Slide Number Placeholder 3"/>
          <p:cNvSpPr>
            <a:spLocks noGrp="1"/>
          </p:cNvSpPr>
          <p:nvPr>
            <p:ph type="sldNum" sz="quarter" idx="10"/>
          </p:nvPr>
        </p:nvSpPr>
        <p:spPr/>
        <p:txBody>
          <a:bodyPr/>
          <a:lstStyle/>
          <a:p>
            <a:fld id="{965E302B-A7A3-1C4C-815E-F55091F51FD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onaco"/>
                <a:cs typeface="Monaco"/>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onaco"/>
                <a:cs typeface="Monac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617D096-EE5C-7944-8DEF-0661FBCBDB0C}"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7D096-EE5C-7944-8DEF-0661FBCBDB0C}"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7D096-EE5C-7944-8DEF-0661FBCBDB0C}"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7D096-EE5C-7944-8DEF-0661FBCBDB0C}"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7D096-EE5C-7944-8DEF-0661FBCBDB0C}" type="datetimeFigureOut">
              <a:rPr lang="en-US" smtClean="0"/>
              <a:pPr/>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7D096-EE5C-7944-8DEF-0661FBCBDB0C}" type="datetimeFigureOut">
              <a:rPr lang="en-US" smtClean="0"/>
              <a:pPr/>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7D096-EE5C-7944-8DEF-0661FBCBDB0C}" type="datetimeFigureOut">
              <a:rPr lang="en-US" smtClean="0"/>
              <a:pPr/>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7D096-EE5C-7944-8DEF-0661FBCBDB0C}" type="datetimeFigureOut">
              <a:rPr lang="en-US" smtClean="0"/>
              <a:pPr/>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7D096-EE5C-7944-8DEF-0661FBCBDB0C}" type="datetimeFigureOut">
              <a:rPr lang="en-US" smtClean="0"/>
              <a:pPr/>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7D096-EE5C-7944-8DEF-0661FBCBDB0C}" type="datetimeFigureOut">
              <a:rPr lang="en-US" smtClean="0"/>
              <a:pPr/>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7D096-EE5C-7944-8DEF-0661FBCBDB0C}" type="datetimeFigureOut">
              <a:rPr lang="en-US" smtClean="0"/>
              <a:pPr/>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B37-0649-8344-905E-075D4C4ABE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gs>
            <a:gs pos="100000">
              <a:prstClr val="white"/>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7D096-EE5C-7944-8DEF-0661FBCBDB0C}" type="datetimeFigureOut">
              <a:rPr lang="en-US" smtClean="0"/>
              <a:pPr/>
              <a:t>11/18/13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A7B37-0649-8344-905E-075D4C4ABE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onaco"/>
          <a:ea typeface="+mj-ea"/>
          <a:cs typeface="Monac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onaco"/>
          <a:ea typeface="+mn-ea"/>
          <a:cs typeface="Monaco"/>
        </a:defRPr>
      </a:lvl1pPr>
      <a:lvl2pPr marL="742950" indent="-285750" algn="l" defTabSz="457200" rtl="0" eaLnBrk="1" latinLnBrk="0" hangingPunct="1">
        <a:spcBef>
          <a:spcPct val="20000"/>
        </a:spcBef>
        <a:buFont typeface="Arial"/>
        <a:buChar char="–"/>
        <a:defRPr sz="2800" kern="1200">
          <a:solidFill>
            <a:schemeClr val="tx1"/>
          </a:solidFill>
          <a:latin typeface="Monaco"/>
          <a:ea typeface="+mn-ea"/>
          <a:cs typeface="Monaco"/>
        </a:defRPr>
      </a:lvl2pPr>
      <a:lvl3pPr marL="1143000" indent="-228600" algn="l" defTabSz="457200" rtl="0" eaLnBrk="1" latinLnBrk="0" hangingPunct="1">
        <a:spcBef>
          <a:spcPct val="20000"/>
        </a:spcBef>
        <a:buFont typeface="Arial"/>
        <a:buChar char="•"/>
        <a:defRPr sz="2400" kern="1200">
          <a:solidFill>
            <a:schemeClr val="tx1"/>
          </a:solidFill>
          <a:latin typeface="Monaco"/>
          <a:ea typeface="+mn-ea"/>
          <a:cs typeface="Monaco"/>
        </a:defRPr>
      </a:lvl3pPr>
      <a:lvl4pPr marL="1600200" indent="-228600" algn="l" defTabSz="457200" rtl="0" eaLnBrk="1" latinLnBrk="0" hangingPunct="1">
        <a:spcBef>
          <a:spcPct val="20000"/>
        </a:spcBef>
        <a:buFont typeface="Arial"/>
        <a:buChar char="–"/>
        <a:defRPr sz="2000" kern="1200">
          <a:solidFill>
            <a:schemeClr val="tx1"/>
          </a:solidFill>
          <a:latin typeface="Monaco"/>
          <a:ea typeface="+mn-ea"/>
          <a:cs typeface="Monaco"/>
        </a:defRPr>
      </a:lvl4pPr>
      <a:lvl5pPr marL="2057400" indent="-228600" algn="l" defTabSz="457200" rtl="0" eaLnBrk="1" latinLnBrk="0" hangingPunct="1">
        <a:spcBef>
          <a:spcPct val="20000"/>
        </a:spcBef>
        <a:buFont typeface="Arial"/>
        <a:buChar char="»"/>
        <a:defRPr sz="2000" kern="1200">
          <a:solidFill>
            <a:schemeClr val="tx1"/>
          </a:solidFill>
          <a:latin typeface="Monaco"/>
          <a:ea typeface="+mn-ea"/>
          <a:cs typeface="Monac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ed.ted.com/lessons/the-punishable-perils-of-plagiarism-melissa-huseman-d-annunzio%23revie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gqrSdkLG5H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youtube.com/watch?v=Ya_GJxFHzY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3657600" cy="3428999"/>
          </a:xfrm>
        </p:spPr>
        <p:txBody>
          <a:bodyPr/>
          <a:lstStyle/>
          <a:p>
            <a:r>
              <a:rPr lang="en-US" dirty="0" smtClean="0">
                <a:solidFill>
                  <a:srgbClr val="0000FF"/>
                </a:solidFill>
                <a:latin typeface="Chalkduster"/>
                <a:cs typeface="Chalkduster"/>
              </a:rPr>
              <a:t>RESEARCH PAPERS</a:t>
            </a:r>
            <a:endParaRPr lang="en-US" dirty="0">
              <a:solidFill>
                <a:srgbClr val="0000FF"/>
              </a:solidFill>
              <a:latin typeface="Chalkduster"/>
              <a:cs typeface="Chalkduster"/>
            </a:endParaRPr>
          </a:p>
        </p:txBody>
      </p:sp>
      <p:sp>
        <p:nvSpPr>
          <p:cNvPr id="3" name="Subtitle 2"/>
          <p:cNvSpPr>
            <a:spLocks noGrp="1"/>
          </p:cNvSpPr>
          <p:nvPr>
            <p:ph type="subTitle" idx="1"/>
          </p:nvPr>
        </p:nvSpPr>
        <p:spPr>
          <a:xfrm>
            <a:off x="0" y="3429000"/>
            <a:ext cx="3276600" cy="2209800"/>
          </a:xfrm>
        </p:spPr>
        <p:txBody>
          <a:bodyPr/>
          <a:lstStyle/>
          <a:p>
            <a:r>
              <a:rPr lang="en-US" dirty="0" smtClean="0">
                <a:solidFill>
                  <a:srgbClr val="0000FF"/>
                </a:solidFill>
              </a:rPr>
              <a:t>By: K. </a:t>
            </a:r>
            <a:r>
              <a:rPr lang="en-US" dirty="0" err="1" smtClean="0">
                <a:solidFill>
                  <a:srgbClr val="0000FF"/>
                </a:solidFill>
              </a:rPr>
              <a:t>Yegoryan</a:t>
            </a:r>
            <a:endParaRPr lang="en-US" dirty="0">
              <a:solidFill>
                <a:srgbClr val="0000FF"/>
              </a:solidFill>
            </a:endParaRPr>
          </a:p>
        </p:txBody>
      </p:sp>
      <p:pic>
        <p:nvPicPr>
          <p:cNvPr id="7" name="Picture 6"/>
          <p:cNvPicPr/>
          <p:nvPr/>
        </p:nvPicPr>
        <p:blipFill>
          <a:blip r:embed="rId2"/>
          <a:srcRect/>
          <a:stretch>
            <a:fillRect/>
          </a:stretch>
        </p:blipFill>
        <p:spPr bwMode="auto">
          <a:xfrm>
            <a:off x="5105400" y="838200"/>
            <a:ext cx="3733800" cy="5486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Research</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Data needs to be collected from various sources.</a:t>
            </a:r>
          </a:p>
          <a:p>
            <a:pPr>
              <a:buNone/>
            </a:pPr>
            <a:endParaRPr lang="en-US" sz="2000" dirty="0" smtClean="0"/>
          </a:p>
          <a:p>
            <a:r>
              <a:rPr lang="en-US" sz="2000" dirty="0" smtClean="0"/>
              <a:t>In past, your only option was to go to the library. Today, you can still use the library but many resources are available on-line, including library databases.</a:t>
            </a:r>
          </a:p>
          <a:p>
            <a:endParaRPr lang="en-US" sz="2000" dirty="0" smtClean="0"/>
          </a:p>
          <a:p>
            <a:r>
              <a:rPr lang="en-US" sz="2000" dirty="0" smtClean="0"/>
              <a:t>Library data bases such as Gale, and Lexus Nexus are guaranteed to have good sources of information. They are evaluated for you.</a:t>
            </a:r>
          </a:p>
          <a:p>
            <a:endParaRPr lang="en-US" sz="2000" dirty="0" smtClean="0"/>
          </a:p>
          <a:p>
            <a:r>
              <a:rPr lang="en-US" sz="2000" dirty="0" smtClean="0"/>
              <a:t>However, sometimes you still need to use sources that you find on-line on your own. These you will need to evaluate yourself.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evaluate Websites</a:t>
            </a:r>
            <a:endParaRPr lang="en-US" dirty="0"/>
          </a:p>
        </p:txBody>
      </p:sp>
      <p:sp>
        <p:nvSpPr>
          <p:cNvPr id="3" name="Content Placeholder 2"/>
          <p:cNvSpPr>
            <a:spLocks noGrp="1"/>
          </p:cNvSpPr>
          <p:nvPr>
            <p:ph idx="1"/>
          </p:nvPr>
        </p:nvSpPr>
        <p:spPr/>
        <p:txBody>
          <a:bodyPr/>
          <a:lstStyle/>
          <a:p>
            <a:pPr>
              <a:buNone/>
            </a:pPr>
            <a:r>
              <a:rPr lang="en-US" dirty="0" smtClean="0"/>
              <a:t>         Key Elements</a:t>
            </a:r>
          </a:p>
          <a:p>
            <a:pPr>
              <a:buNone/>
            </a:pPr>
            <a:endParaRPr lang="en-US" dirty="0" smtClean="0"/>
          </a:p>
          <a:p>
            <a:pPr>
              <a:buFont typeface="Wingdings" charset="2"/>
              <a:buChar char="ü"/>
            </a:pPr>
            <a:r>
              <a:rPr lang="en-US" dirty="0" smtClean="0"/>
              <a:t>Authorship and Accuracy</a:t>
            </a:r>
          </a:p>
          <a:p>
            <a:pPr>
              <a:buFont typeface="Wingdings" charset="2"/>
              <a:buChar char="ü"/>
            </a:pPr>
            <a:r>
              <a:rPr lang="en-US" dirty="0" smtClean="0"/>
              <a:t>Website Domain</a:t>
            </a:r>
          </a:p>
          <a:p>
            <a:pPr>
              <a:buFont typeface="Wingdings" charset="2"/>
              <a:buChar char="ü"/>
            </a:pPr>
            <a:r>
              <a:rPr lang="en-US" dirty="0" smtClean="0"/>
              <a:t>Purpose and Content</a:t>
            </a:r>
          </a:p>
          <a:p>
            <a:pPr>
              <a:buFont typeface="Wingdings" charset="2"/>
              <a:buChar char="ü"/>
            </a:pPr>
            <a:r>
              <a:rPr lang="en-US" dirty="0" smtClean="0"/>
              <a:t>Currency, Functionality, and Design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iterate type="lt">
                                    <p:tmPct val="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not to Plagiarize</a:t>
            </a:r>
            <a:endParaRPr lang="en-US" dirty="0"/>
          </a:p>
        </p:txBody>
      </p:sp>
      <p:pic>
        <p:nvPicPr>
          <p:cNvPr id="4" name="Content Placeholder 3" descr="images.jpeg"/>
          <p:cNvPicPr>
            <a:picLocks noGrp="1" noChangeAspect="1"/>
          </p:cNvPicPr>
          <p:nvPr>
            <p:ph idx="1"/>
          </p:nvPr>
        </p:nvPicPr>
        <p:blipFill>
          <a:blip r:embed="rId3"/>
          <a:srcRect l="-18099" r="-18099"/>
          <a:stretch>
            <a:fillRect/>
          </a:stretch>
        </p:blipFill>
        <p:spPr>
          <a:xfrm>
            <a:off x="457200" y="1727200"/>
            <a:ext cx="822960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mph" presetSubtype="0" fill="hold" grpId="0" nodeType="clickEffect">
                                  <p:stCondLst>
                                    <p:cond delay="0"/>
                                  </p:stCondLst>
                                  <p:iterate type="lt">
                                    <p:tmPct val="10000"/>
                                  </p:iterate>
                                  <p:childTnLst>
                                    <p:animClr clrSpc="rgb">
                                      <p:cBhvr override="childStyle">
                                        <p:cTn id="11" dur="500" fill="hold"/>
                                        <p:tgtEl>
                                          <p:spTgt spid="2"/>
                                        </p:tgtEl>
                                        <p:attrNameLst>
                                          <p:attrName>style.color</p:attrName>
                                        </p:attrNameLst>
                                      </p:cBhvr>
                                      <p:to>
                                        <a:schemeClr val="accent2"/>
                                      </p:to>
                                    </p:animClr>
                                    <p:animClr clrSpc="rgb">
                                      <p:cBhvr>
                                        <p:cTn id="12" dur="500" fill="hold"/>
                                        <p:tgtEl>
                                          <p:spTgt spid="2"/>
                                        </p:tgtEl>
                                        <p:attrNameLst>
                                          <p:attrName>fillcolor</p:attrName>
                                        </p:attrNameLst>
                                      </p:cBhvr>
                                      <p:to>
                                        <a:schemeClr val="accent2"/>
                                      </p:to>
                                    </p:animClr>
                                    <p:set>
                                      <p:cBhvr>
                                        <p:cTn id="13" dur="500" fill="hold"/>
                                        <p:tgtEl>
                                          <p:spTgt spid="2"/>
                                        </p:tgtEl>
                                        <p:attrNameLst>
                                          <p:attrName>fill.type</p:attrName>
                                        </p:attrNameLst>
                                      </p:cBhvr>
                                      <p:to>
                                        <p:strVal val="solid"/>
                                      </p:to>
                                    </p:set>
                                    <p:anim to="1.5" calcmode="lin" valueType="num">
                                      <p:cBhvr override="childStyle">
                                        <p:cTn id="14" dur="500" fill="hold"/>
                                        <p:tgtEl>
                                          <p:spTgt spid="2"/>
                                        </p:tgtEl>
                                        <p:attrNameLst>
                                          <p:attrName>style.fontSize</p:attrName>
                                        </p:attrNameLst>
                                      </p:cBhvr>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4"/>
                                        </p:tgtEl>
                                        <p:attrNameLst>
                                          <p:attrName>ppt_x</p:attrName>
                                          <p:attrName>ppt_y</p:attrName>
                                        </p:attrNameLst>
                                      </p:cBhvr>
                                    </p:animMotion>
                                    <p:animRot by="1500000">
                                      <p:cBhvr>
                                        <p:cTn id="24" dur="125" fill="hold">
                                          <p:stCondLst>
                                            <p:cond delay="0"/>
                                          </p:stCondLst>
                                        </p:cTn>
                                        <p:tgtEl>
                                          <p:spTgt spid="4"/>
                                        </p:tgtEl>
                                        <p:attrNameLst>
                                          <p:attrName>r</p:attrName>
                                        </p:attrNameLst>
                                      </p:cBhvr>
                                    </p:animRot>
                                    <p:animRot by="-1500000">
                                      <p:cBhvr>
                                        <p:cTn id="25" dur="125" fill="hold">
                                          <p:stCondLst>
                                            <p:cond delay="125"/>
                                          </p:stCondLst>
                                        </p:cTn>
                                        <p:tgtEl>
                                          <p:spTgt spid="4"/>
                                        </p:tgtEl>
                                        <p:attrNameLst>
                                          <p:attrName>r</p:attrName>
                                        </p:attrNameLst>
                                      </p:cBhvr>
                                    </p:animRot>
                                    <p:animRot by="-1500000">
                                      <p:cBhvr>
                                        <p:cTn id="26" dur="125" fill="hold">
                                          <p:stCondLst>
                                            <p:cond delay="250"/>
                                          </p:stCondLst>
                                        </p:cTn>
                                        <p:tgtEl>
                                          <p:spTgt spid="4"/>
                                        </p:tgtEl>
                                        <p:attrNameLst>
                                          <p:attrName>r</p:attrName>
                                        </p:attrNameLst>
                                      </p:cBhvr>
                                    </p:animRot>
                                    <p:animRot by="1500000">
                                      <p:cBhvr>
                                        <p:cTn id="2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Content Placeholder 2"/>
          <p:cNvSpPr>
            <a:spLocks noGrp="1"/>
          </p:cNvSpPr>
          <p:nvPr>
            <p:ph idx="1"/>
          </p:nvPr>
        </p:nvSpPr>
        <p:spPr>
          <a:xfrm>
            <a:off x="181420" y="1417638"/>
            <a:ext cx="8798800" cy="4972914"/>
          </a:xfrm>
        </p:spPr>
        <p:txBody>
          <a:bodyPr>
            <a:normAutofit fontScale="92500"/>
          </a:bodyPr>
          <a:lstStyle/>
          <a:p>
            <a:r>
              <a:rPr lang="en-US" sz="2800" dirty="0" smtClean="0"/>
              <a:t>Submitting someone else’s texts as one’s own or attempting to blur the line between one’s own ideas or words and those borrowed from another source</a:t>
            </a:r>
            <a:r>
              <a:rPr lang="en-US" sz="2800" dirty="0" smtClean="0"/>
              <a:t>.</a:t>
            </a:r>
          </a:p>
          <a:p>
            <a:pPr>
              <a:buNone/>
            </a:pPr>
            <a:endParaRPr lang="en-US" sz="2800" dirty="0" smtClean="0"/>
          </a:p>
          <a:p>
            <a:r>
              <a:rPr lang="en-US" sz="2800" dirty="0" smtClean="0"/>
              <a:t>Carelessly or inadequately citing ideas and words borrowed from another source</a:t>
            </a:r>
            <a:r>
              <a:rPr lang="en-US" sz="2800" dirty="0" smtClean="0"/>
              <a:t>.</a:t>
            </a:r>
          </a:p>
          <a:p>
            <a:endParaRPr lang="en-US" sz="2800" dirty="0" smtClean="0"/>
          </a:p>
          <a:p>
            <a:r>
              <a:rPr lang="en-US" sz="1200" dirty="0" smtClean="0">
                <a:solidFill>
                  <a:schemeClr val="bg1"/>
                </a:solidFill>
                <a:hlinkClick r:id="rId3"/>
              </a:rPr>
              <a:t>http</a:t>
            </a:r>
            <a:r>
              <a:rPr lang="en-US" sz="1200" dirty="0" smtClean="0">
                <a:solidFill>
                  <a:schemeClr val="bg1"/>
                </a:solidFill>
                <a:hlinkClick r:id="rId3"/>
              </a:rPr>
              <a:t>://ed.ted.com/lessons/the-punishable-perils-of-plagiarism-melissa-huseman-d-annunzio#</a:t>
            </a:r>
            <a:r>
              <a:rPr lang="en-US" sz="1200" dirty="0" smtClean="0">
                <a:solidFill>
                  <a:schemeClr val="bg1"/>
                </a:solidFill>
                <a:hlinkClick r:id="rId3"/>
              </a:rPr>
              <a:t>review</a:t>
            </a:r>
            <a:endParaRPr lang="en-US" sz="1200" dirty="0" smtClean="0">
              <a:solidFill>
                <a:schemeClr val="bg1"/>
              </a:solidFill>
            </a:endParaRPr>
          </a:p>
          <a:p>
            <a:endParaRPr lang="en-US" sz="1200" dirty="0" smtClean="0">
              <a:solidFill>
                <a:schemeClr val="bg1"/>
              </a:solidFill>
            </a:endParaRPr>
          </a:p>
          <a:p>
            <a:r>
              <a:rPr lang="en-US" sz="1400" dirty="0" err="1" smtClean="0">
                <a:solidFill>
                  <a:srgbClr val="FF6600"/>
                </a:solidFill>
                <a:latin typeface="Times New Roman" pitchFamily="18" charset="0"/>
                <a:cs typeface="Times New Roman" pitchFamily="18" charset="0"/>
              </a:rPr>
              <a:t>http://ed.ted.com/lessons/the-punishable-perils-of-plagiarism-melissa-huseman-d-annunzio</a:t>
            </a:r>
            <a:endParaRPr lang="en-US" sz="1400" dirty="0" smtClean="0">
              <a:solidFill>
                <a:srgbClr val="FF6600"/>
              </a:solidFill>
              <a:latin typeface="Times New Roman" pitchFamily="18" charset="0"/>
              <a:cs typeface="Times New Roman" pitchFamily="18" charset="0"/>
            </a:endParaRPr>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Referencing</a:t>
            </a:r>
            <a:endParaRPr lang="en-US" dirty="0"/>
          </a:p>
        </p:txBody>
      </p:sp>
      <p:sp>
        <p:nvSpPr>
          <p:cNvPr id="3" name="Content Placeholder 2"/>
          <p:cNvSpPr>
            <a:spLocks noGrp="1"/>
          </p:cNvSpPr>
          <p:nvPr>
            <p:ph idx="1"/>
          </p:nvPr>
        </p:nvSpPr>
        <p:spPr/>
        <p:txBody>
          <a:bodyPr/>
          <a:lstStyle/>
          <a:p>
            <a:pPr>
              <a:buNone/>
            </a:pPr>
            <a:r>
              <a:rPr lang="en-US" dirty="0" smtClean="0"/>
              <a:t>Avoid accusations of plagiarism by properly citing sources </a:t>
            </a:r>
          </a:p>
          <a:p>
            <a:pPr>
              <a:buNone/>
            </a:pPr>
            <a:endParaRPr lang="en-US" dirty="0" smtClean="0"/>
          </a:p>
          <a:p>
            <a:r>
              <a:rPr lang="en-US" dirty="0" smtClean="0"/>
              <a:t>MLA</a:t>
            </a:r>
          </a:p>
          <a:p>
            <a:r>
              <a:rPr lang="en-US" dirty="0" smtClean="0"/>
              <a:t>APA</a:t>
            </a:r>
          </a:p>
          <a:p>
            <a:r>
              <a:rPr lang="en-US" dirty="0" smtClean="0"/>
              <a:t>Chicago Manual of Style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Tips</a:t>
            </a:r>
            <a:endParaRPr lang="en-US" dirty="0"/>
          </a:p>
        </p:txBody>
      </p:sp>
      <p:sp>
        <p:nvSpPr>
          <p:cNvPr id="3" name="Content Placeholder 2"/>
          <p:cNvSpPr>
            <a:spLocks noGrp="1"/>
          </p:cNvSpPr>
          <p:nvPr>
            <p:ph idx="1"/>
          </p:nvPr>
        </p:nvSpPr>
        <p:spPr>
          <a:xfrm>
            <a:off x="457200" y="1600200"/>
            <a:ext cx="8229600" cy="4750033"/>
          </a:xfrm>
        </p:spPr>
        <p:txBody>
          <a:bodyPr>
            <a:normAutofit fontScale="92500" lnSpcReduction="20000"/>
          </a:bodyPr>
          <a:lstStyle/>
          <a:p>
            <a:r>
              <a:rPr lang="en-US" dirty="0" smtClean="0"/>
              <a:t>Choose a topic</a:t>
            </a:r>
          </a:p>
          <a:p>
            <a:r>
              <a:rPr lang="en-US" dirty="0" smtClean="0"/>
              <a:t>Find information</a:t>
            </a:r>
          </a:p>
          <a:p>
            <a:r>
              <a:rPr lang="en-US" dirty="0" smtClean="0"/>
              <a:t>State your Thesis</a:t>
            </a:r>
          </a:p>
          <a:p>
            <a:r>
              <a:rPr lang="en-US" dirty="0" smtClean="0"/>
              <a:t>Get some Help</a:t>
            </a:r>
          </a:p>
          <a:p>
            <a:r>
              <a:rPr lang="en-US" dirty="0" smtClean="0"/>
              <a:t>Know your research</a:t>
            </a:r>
          </a:p>
          <a:p>
            <a:r>
              <a:rPr lang="en-US" dirty="0" smtClean="0"/>
              <a:t>Organize your notes</a:t>
            </a:r>
          </a:p>
          <a:p>
            <a:r>
              <a:rPr lang="en-US" dirty="0" smtClean="0"/>
              <a:t>Revise Draft and Outline</a:t>
            </a:r>
          </a:p>
          <a:p>
            <a:r>
              <a:rPr lang="en-US" dirty="0" smtClean="0"/>
              <a:t>Type the final </a:t>
            </a:r>
            <a:r>
              <a:rPr lang="en-US" dirty="0" smtClean="0"/>
              <a:t>paper</a:t>
            </a:r>
          </a:p>
          <a:p>
            <a:pPr>
              <a:buNone/>
            </a:pPr>
            <a:endParaRPr lang="en-US" dirty="0" smtClean="0"/>
          </a:p>
          <a:p>
            <a:r>
              <a:rPr lang="en-US" sz="2162" dirty="0" smtClean="0">
                <a:solidFill>
                  <a:schemeClr val="bg1"/>
                </a:solidFill>
                <a:hlinkClick r:id="rId3"/>
              </a:rPr>
              <a:t>http://www.youtube.com/watch?v=gqrSdkLG5H8</a:t>
            </a:r>
            <a:endParaRPr lang="en-US" sz="2162" dirty="0" smtClean="0">
              <a:solidFill>
                <a:schemeClr val="bg1"/>
              </a:solidFill>
            </a:endParaRPr>
          </a:p>
          <a:p>
            <a:endParaRPr lang="en-US" dirty="0" smtClean="0"/>
          </a:p>
          <a:p>
            <a:endParaRPr lang="en-US" dirty="0" smtClean="0"/>
          </a:p>
          <a:p>
            <a:pPr>
              <a:buNone/>
            </a:pPr>
            <a:endParaRPr lang="en-US" dirty="0" smtClean="0"/>
          </a:p>
          <a:p>
            <a:pPr lvl="1">
              <a:buFont typeface="Wingdings" charset="2"/>
              <a:buChar char="ü"/>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lide(fromBottom)">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slide(fromBottom)">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slide(fromBottom)">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slide(fromBottom)">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Thank you!</a:t>
            </a:r>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Monaco"/>
                <a:cs typeface="Monaco"/>
              </a:rPr>
              <a:t>What</a:t>
            </a:r>
            <a:r>
              <a:rPr lang="en-US" dirty="0" smtClean="0">
                <a:solidFill>
                  <a:srgbClr val="000000"/>
                </a:solidFill>
                <a:latin typeface="Monaco"/>
                <a:cs typeface="Monaco"/>
              </a:rPr>
              <a:t> is Research?</a:t>
            </a:r>
            <a:endParaRPr lang="en-US" dirty="0">
              <a:solidFill>
                <a:srgbClr val="000000"/>
              </a:solidFill>
              <a:latin typeface="Monaco"/>
              <a:cs typeface="Monaco"/>
            </a:endParaRPr>
          </a:p>
        </p:txBody>
      </p:sp>
      <p:sp>
        <p:nvSpPr>
          <p:cNvPr id="3" name="Content Placeholder 2"/>
          <p:cNvSpPr>
            <a:spLocks noGrp="1"/>
          </p:cNvSpPr>
          <p:nvPr>
            <p:ph idx="1"/>
          </p:nvPr>
        </p:nvSpPr>
        <p:spPr/>
        <p:txBody>
          <a:bodyPr>
            <a:normAutofit lnSpcReduction="10000"/>
          </a:bodyPr>
          <a:lstStyle/>
          <a:p>
            <a:pPr>
              <a:buFont typeface="Wingdings" charset="2"/>
              <a:buChar char="ü"/>
            </a:pPr>
            <a:r>
              <a:rPr lang="en-US" b="1" dirty="0" smtClean="0"/>
              <a:t> Research</a:t>
            </a:r>
            <a:r>
              <a:rPr lang="en-US" dirty="0" smtClean="0"/>
              <a:t> is a systematic inquiry to describe, explain, predict an observed experience.</a:t>
            </a:r>
          </a:p>
          <a:p>
            <a:endParaRPr lang="en-US" dirty="0" smtClean="0"/>
          </a:p>
          <a:p>
            <a:pPr>
              <a:buFont typeface="Wingdings" charset="2"/>
              <a:buChar char="ü"/>
            </a:pPr>
            <a:r>
              <a:rPr lang="en-US" dirty="0" smtClean="0"/>
              <a:t>For students, research is the gathering of information to be included in an essay</a:t>
            </a:r>
            <a:r>
              <a:rPr lang="en-US" dirty="0" smtClean="0"/>
              <a:t> </a:t>
            </a:r>
          </a:p>
          <a:p>
            <a:pPr>
              <a:buNone/>
            </a:pPr>
            <a:endParaRPr lang="en-US" dirty="0" smtClean="0"/>
          </a:p>
          <a:p>
            <a:pPr>
              <a:buFont typeface="Wingdings" charset="2"/>
              <a:buChar char="ü"/>
            </a:pPr>
            <a:r>
              <a:rPr lang="en-US" sz="2000" dirty="0" smtClean="0">
                <a:solidFill>
                  <a:schemeClr val="bg1"/>
                </a:solidFill>
                <a:latin typeface="Times New Roman" pitchFamily="18" charset="0"/>
                <a:cs typeface="Times New Roman" pitchFamily="18" charset="0"/>
                <a:hlinkClick r:id="rId3"/>
              </a:rPr>
              <a:t>http://www.youtube.com/watch?v=Ya_GJxFHzYs</a:t>
            </a:r>
            <a:r>
              <a:rPr lang="en-US" sz="2000" dirty="0" smtClean="0"/>
              <a:t> </a:t>
            </a:r>
          </a:p>
          <a:p>
            <a:pPr>
              <a:buFont typeface="Wingdings" charset="2"/>
              <a:buChar char="ü"/>
            </a:pPr>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2" nodeType="clickEffect">
                                  <p:stCondLst>
                                    <p:cond delay="0"/>
                                  </p:stCondLst>
                                  <p:iterate type="lt">
                                    <p:tmPct val="4000"/>
                                  </p:iterate>
                                  <p:childTnLst>
                                    <p:set>
                                      <p:cBhvr override="childStyle">
                                        <p:cTn id="17" dur="500" fill="hold"/>
                                        <p:tgtEl>
                                          <p:spTgt spid="3">
                                            <p:txEl>
                                              <p:pRg st="0" end="0"/>
                                            </p:txEl>
                                          </p:spTgt>
                                        </p:tgtEl>
                                        <p:attrNameLst>
                                          <p:attrName>style.color</p:attrName>
                                        </p:attrNameLst>
                                      </p:cBhvr>
                                      <p:to>
                                        <p:clrVal>
                                          <a:schemeClr val="hlink"/>
                                        </p:clrVal>
                                      </p:to>
                                    </p:set>
                                    <p:set>
                                      <p:cBhvr>
                                        <p:cTn id="18" dur="500" fill="hold"/>
                                        <p:tgtEl>
                                          <p:spTgt spid="3">
                                            <p:txEl>
                                              <p:pRg st="0" end="0"/>
                                            </p:txEl>
                                          </p:spTgt>
                                        </p:tgtEl>
                                        <p:attrNameLst>
                                          <p:attrName>fillcolor</p:attrName>
                                        </p:attrNameLst>
                                      </p:cBhvr>
                                      <p:to>
                                        <p:clrVal>
                                          <a:schemeClr val="hlink"/>
                                        </p:clrVal>
                                      </p:to>
                                    </p:set>
                                    <p:set>
                                      <p:cBhvr>
                                        <p:cTn id="19" dur="5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3" nodeType="clickEffect">
                                  <p:stCondLst>
                                    <p:cond delay="0"/>
                                  </p:stCondLst>
                                  <p:iterate type="lt">
                                    <p:tmPct val="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lide(fromBottom)">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3" nodeType="clickEffect">
                                  <p:stCondLst>
                                    <p:cond delay="0"/>
                                  </p:stCondLst>
                                  <p:iterate type="lt">
                                    <p:tmPct val="0"/>
                                  </p:iterate>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lide(fromBottom)">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grpId="4" nodeType="clickEffect">
                                  <p:stCondLst>
                                    <p:cond delay="0"/>
                                  </p:stCondLst>
                                  <p:iterate type="lt">
                                    <p:tmPct val="4000"/>
                                  </p:iterate>
                                  <p:childTnLst>
                                    <p:set>
                                      <p:cBhvr override="childStyle">
                                        <p:cTn id="33" dur="500" fill="hold"/>
                                        <p:tgtEl>
                                          <p:spTgt spid="3">
                                            <p:txEl>
                                              <p:pRg st="2" end="2"/>
                                            </p:txEl>
                                          </p:spTgt>
                                        </p:tgtEl>
                                        <p:attrNameLst>
                                          <p:attrName>style.color</p:attrName>
                                        </p:attrNameLst>
                                      </p:cBhvr>
                                      <p:to>
                                        <p:clrVal>
                                          <a:schemeClr val="hlink"/>
                                        </p:clrVal>
                                      </p:to>
                                    </p:set>
                                    <p:set>
                                      <p:cBhvr>
                                        <p:cTn id="34" dur="500" fill="hold"/>
                                        <p:tgtEl>
                                          <p:spTgt spid="3">
                                            <p:txEl>
                                              <p:pRg st="2" end="2"/>
                                            </p:txEl>
                                          </p:spTgt>
                                        </p:tgtEl>
                                        <p:attrNameLst>
                                          <p:attrName>fillcolor</p:attrName>
                                        </p:attrNameLst>
                                      </p:cBhvr>
                                      <p:to>
                                        <p:clrVal>
                                          <a:schemeClr val="hlink"/>
                                        </p:clrVal>
                                      </p:to>
                                    </p:set>
                                    <p:set>
                                      <p:cBhvr>
                                        <p:cTn id="35" dur="500" fill="hold"/>
                                        <p:tgtEl>
                                          <p:spTgt spid="3">
                                            <p:txEl>
                                              <p:pRg st="2" end="2"/>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grpId="4" nodeType="clickEffect">
                                  <p:stCondLst>
                                    <p:cond delay="0"/>
                                  </p:stCondLst>
                                  <p:iterate type="lt">
                                    <p:tmPct val="4000"/>
                                  </p:iterate>
                                  <p:childTnLst>
                                    <p:set>
                                      <p:cBhvr override="childStyle">
                                        <p:cTn id="39" dur="500" fill="hold"/>
                                        <p:tgtEl>
                                          <p:spTgt spid="3">
                                            <p:txEl>
                                              <p:pRg st="4" end="4"/>
                                            </p:txEl>
                                          </p:spTgt>
                                        </p:tgtEl>
                                        <p:attrNameLst>
                                          <p:attrName>style.color</p:attrName>
                                        </p:attrNameLst>
                                      </p:cBhvr>
                                      <p:to>
                                        <p:clrVal>
                                          <a:schemeClr val="hlink"/>
                                        </p:clrVal>
                                      </p:to>
                                    </p:set>
                                    <p:set>
                                      <p:cBhvr>
                                        <p:cTn id="40" dur="500" fill="hold"/>
                                        <p:tgtEl>
                                          <p:spTgt spid="3">
                                            <p:txEl>
                                              <p:pRg st="4" end="4"/>
                                            </p:txEl>
                                          </p:spTgt>
                                        </p:tgtEl>
                                        <p:attrNameLst>
                                          <p:attrName>fillcolor</p:attrName>
                                        </p:attrNameLst>
                                      </p:cBhvr>
                                      <p:to>
                                        <p:clrVal>
                                          <a:schemeClr val="hlink"/>
                                        </p:clrVal>
                                      </p:to>
                                    </p:set>
                                    <p:set>
                                      <p:cBhvr>
                                        <p:cTn id="41"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2" uiExpand="1" build="p"/>
      <p:bldP spid="3" grpId="3" uiExpand="1" build="p"/>
      <p:bldP spid="3" grpId="4" uiExpand="1"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do research?</a:t>
            </a:r>
            <a:endParaRPr lang="en-US" dirty="0"/>
          </a:p>
        </p:txBody>
      </p:sp>
      <p:sp>
        <p:nvSpPr>
          <p:cNvPr id="3" name="Content Placeholder 2"/>
          <p:cNvSpPr>
            <a:spLocks noGrp="1"/>
          </p:cNvSpPr>
          <p:nvPr>
            <p:ph idx="1"/>
          </p:nvPr>
        </p:nvSpPr>
        <p:spPr/>
        <p:txBody>
          <a:bodyPr>
            <a:normAutofit/>
          </a:bodyPr>
          <a:lstStyle/>
          <a:p>
            <a:pPr>
              <a:buFont typeface="Wingdings" charset="2"/>
              <a:buChar char="ü"/>
            </a:pPr>
            <a:r>
              <a:rPr lang="en-US" dirty="0" smtClean="0"/>
              <a:t>To back up our opinions and ideas in our essay with credible already published sources.</a:t>
            </a:r>
            <a:endParaRPr lang="en-US" dirty="0"/>
          </a:p>
          <a:p>
            <a:pPr>
              <a:buNone/>
            </a:pPr>
            <a:endParaRPr lang="en-US" dirty="0" smtClean="0"/>
          </a:p>
          <a:p>
            <a:pPr>
              <a:buFont typeface="Wingdings" charset="2"/>
              <a:buChar char="ü"/>
            </a:pPr>
            <a:r>
              <a:rPr lang="en-US" dirty="0" smtClean="0"/>
              <a:t>To develop and strengthen our viewpoint and the credibility of the writer.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Research Papers</a:t>
            </a:r>
            <a:endParaRPr lang="en-US" dirty="0"/>
          </a:p>
        </p:txBody>
      </p:sp>
      <p:sp>
        <p:nvSpPr>
          <p:cNvPr id="3" name="Content Placeholder 2"/>
          <p:cNvSpPr>
            <a:spLocks noGrp="1"/>
          </p:cNvSpPr>
          <p:nvPr>
            <p:ph idx="1"/>
          </p:nvPr>
        </p:nvSpPr>
        <p:spPr/>
        <p:txBody>
          <a:bodyPr/>
          <a:lstStyle/>
          <a:p>
            <a:endParaRPr lang="en-US" sz="3600" dirty="0" smtClean="0"/>
          </a:p>
          <a:p>
            <a:pPr>
              <a:buFont typeface="Wingdings" charset="2"/>
              <a:buChar char="ü"/>
            </a:pPr>
            <a:r>
              <a:rPr lang="en-US" sz="3600" dirty="0" smtClean="0"/>
              <a:t>Argumentative</a:t>
            </a:r>
          </a:p>
          <a:p>
            <a:endParaRPr lang="en-US" sz="3600" dirty="0" smtClean="0"/>
          </a:p>
          <a:p>
            <a:pPr>
              <a:buFont typeface="Wingdings" charset="2"/>
              <a:buChar char="ü"/>
            </a:pPr>
            <a:r>
              <a:rPr lang="en-US" sz="3600" dirty="0" smtClean="0"/>
              <a:t>Analytical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Argumentative Research</a:t>
            </a:r>
            <a:endParaRPr lang="en-US" dirty="0" smtClean="0"/>
          </a:p>
        </p:txBody>
      </p:sp>
      <p:sp>
        <p:nvSpPr>
          <p:cNvPr id="3" name="Content Placeholder 2"/>
          <p:cNvSpPr>
            <a:spLocks noGrp="1"/>
          </p:cNvSpPr>
          <p:nvPr>
            <p:ph idx="1"/>
          </p:nvPr>
        </p:nvSpPr>
        <p:spPr/>
        <p:txBody>
          <a:bodyPr>
            <a:normAutofit fontScale="85000" lnSpcReduction="20000"/>
          </a:bodyPr>
          <a:lstStyle/>
          <a:p>
            <a:pPr>
              <a:buNone/>
            </a:pPr>
            <a:r>
              <a:rPr lang="en-US" b="1" dirty="0" smtClean="0"/>
              <a:t>						Key Elements</a:t>
            </a:r>
          </a:p>
          <a:p>
            <a:pPr>
              <a:buNone/>
            </a:pPr>
            <a:endParaRPr lang="en-US" b="1" dirty="0" smtClean="0"/>
          </a:p>
          <a:p>
            <a:pPr>
              <a:buFont typeface="Wingdings" charset="2"/>
              <a:buChar char="ü"/>
            </a:pPr>
            <a:r>
              <a:rPr lang="en-US" b="1" dirty="0" smtClean="0"/>
              <a:t>Introduction</a:t>
            </a:r>
          </a:p>
          <a:p>
            <a:pPr>
              <a:buNone/>
            </a:pPr>
            <a:endParaRPr lang="en-US" b="1" dirty="0" smtClean="0"/>
          </a:p>
          <a:p>
            <a:pPr>
              <a:buFont typeface="Wingdings" charset="2"/>
              <a:buChar char="ü"/>
            </a:pPr>
            <a:r>
              <a:rPr lang="en-US" b="1" dirty="0" smtClean="0"/>
              <a:t>Thesis </a:t>
            </a:r>
            <a:r>
              <a:rPr lang="en-US" b="1" dirty="0" smtClean="0"/>
              <a:t>statement</a:t>
            </a:r>
          </a:p>
          <a:p>
            <a:pPr>
              <a:buNone/>
            </a:pPr>
            <a:endParaRPr lang="en-US" b="1" dirty="0" smtClean="0"/>
          </a:p>
          <a:p>
            <a:pPr>
              <a:buFont typeface="Wingdings" charset="2"/>
              <a:buChar char="ü"/>
            </a:pPr>
            <a:r>
              <a:rPr lang="en-US" b="1" dirty="0" smtClean="0"/>
              <a:t>Persuasion</a:t>
            </a:r>
          </a:p>
          <a:p>
            <a:pPr>
              <a:buNone/>
            </a:pPr>
            <a:endParaRPr lang="en-US" b="1" dirty="0" smtClean="0"/>
          </a:p>
          <a:p>
            <a:pPr>
              <a:buNone/>
            </a:pPr>
            <a:r>
              <a:rPr lang="en-US" b="1" dirty="0" smtClean="0"/>
              <a:t> </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slide(fromBottom)">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slide(fromBottom)">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br>
              <a:rPr lang="en-US" dirty="0" smtClean="0"/>
            </a:br>
            <a:r>
              <a:rPr lang="en-US" sz="2778" dirty="0" smtClean="0"/>
              <a:t>Argumentative Research Thesis</a:t>
            </a:r>
            <a:endParaRPr lang="en-US" sz="2778" dirty="0"/>
          </a:p>
        </p:txBody>
      </p:sp>
      <p:sp>
        <p:nvSpPr>
          <p:cNvPr id="3" name="Content Placeholder 2"/>
          <p:cNvSpPr>
            <a:spLocks noGrp="1"/>
          </p:cNvSpPr>
          <p:nvPr>
            <p:ph idx="1"/>
          </p:nvPr>
        </p:nvSpPr>
        <p:spPr>
          <a:xfrm>
            <a:off x="457200" y="1769533"/>
            <a:ext cx="8229600" cy="4525963"/>
          </a:xfrm>
        </p:spPr>
        <p:txBody>
          <a:bodyPr>
            <a:normAutofit fontScale="70000" lnSpcReduction="20000"/>
          </a:bodyPr>
          <a:lstStyle/>
          <a:p>
            <a:pPr>
              <a:buNone/>
            </a:pPr>
            <a:r>
              <a:rPr lang="en-US" dirty="0" smtClean="0"/>
              <a:t>Ex. 1) Cigarette smoking poses medical dangers and may lead to cancer for both the smoker and those who experience secondhand smoke.</a:t>
            </a:r>
          </a:p>
          <a:p>
            <a:endParaRPr lang="en-US" dirty="0" smtClean="0"/>
          </a:p>
          <a:p>
            <a:pPr>
              <a:buNone/>
            </a:pPr>
            <a:r>
              <a:rPr lang="en-US" dirty="0" smtClean="0"/>
              <a:t>A better thesis would be the following:</a:t>
            </a:r>
          </a:p>
          <a:p>
            <a:pPr>
              <a:buNone/>
            </a:pPr>
            <a:endParaRPr lang="en-US" dirty="0" smtClean="0"/>
          </a:p>
          <a:p>
            <a:pPr>
              <a:buNone/>
            </a:pPr>
            <a:r>
              <a:rPr lang="en-US" dirty="0" smtClean="0"/>
              <a:t>Ex. 2) Although it has been proven that cigarette smoking may lead to health problems in the smoker, the social acceptance of smoking in public places demonstrates that many still do not consider secondhand smoke as dangerous to one's health as firsthand smoke.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1" nodeType="clickEffect">
                                  <p:stCondLst>
                                    <p:cond delay="0"/>
                                  </p:stCondLst>
                                  <p:iterate type="lt">
                                    <p:tmPct val="4000"/>
                                  </p:iterate>
                                  <p:childTnLst>
                                    <p:set>
                                      <p:cBhvr override="childStyle">
                                        <p:cTn id="17" dur="1000" fill="hold"/>
                                        <p:tgtEl>
                                          <p:spTgt spid="3">
                                            <p:txEl>
                                              <p:pRg st="0" end="0"/>
                                            </p:txEl>
                                          </p:spTgt>
                                        </p:tgtEl>
                                        <p:attrNameLst>
                                          <p:attrName>style.color</p:attrName>
                                        </p:attrNameLst>
                                      </p:cBhvr>
                                      <p:to>
                                        <p:clrVal>
                                          <a:schemeClr val="tx2"/>
                                        </p:clrVal>
                                      </p:to>
                                    </p:set>
                                    <p:set>
                                      <p:cBhvr>
                                        <p:cTn id="18" dur="1000" fill="hold"/>
                                        <p:tgtEl>
                                          <p:spTgt spid="3">
                                            <p:txEl>
                                              <p:pRg st="0" end="0"/>
                                            </p:txEl>
                                          </p:spTgt>
                                        </p:tgtEl>
                                        <p:attrNameLst>
                                          <p:attrName>fillcolor</p:attrName>
                                        </p:attrNameLst>
                                      </p:cBhvr>
                                      <p:to>
                                        <p:clrVal>
                                          <a:schemeClr val="tx2"/>
                                        </p:clrVal>
                                      </p:to>
                                    </p:set>
                                    <p:set>
                                      <p:cBhvr>
                                        <p:cTn id="19" dur="10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iterate type="lt">
                                    <p:tmPct val="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iterate type="lt">
                                    <p:tmPct val="0"/>
                                  </p:iterate>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grpId="2" nodeType="clickEffect">
                                  <p:stCondLst>
                                    <p:cond delay="0"/>
                                  </p:stCondLst>
                                  <p:iterate type="lt">
                                    <p:tmPct val="4000"/>
                                  </p:iterate>
                                  <p:childTnLst>
                                    <p:set>
                                      <p:cBhvr override="childStyle">
                                        <p:cTn id="35" dur="500" fill="hold"/>
                                        <p:tgtEl>
                                          <p:spTgt spid="3">
                                            <p:txEl>
                                              <p:pRg st="4" end="4"/>
                                            </p:txEl>
                                          </p:spTgt>
                                        </p:tgtEl>
                                        <p:attrNameLst>
                                          <p:attrName>style.color</p:attrName>
                                        </p:attrNameLst>
                                      </p:cBhvr>
                                      <p:to>
                                        <p:clrVal>
                                          <a:schemeClr val="tx2"/>
                                        </p:clrVal>
                                      </p:to>
                                    </p:set>
                                    <p:set>
                                      <p:cBhvr>
                                        <p:cTn id="36" dur="500" fill="hold"/>
                                        <p:tgtEl>
                                          <p:spTgt spid="3">
                                            <p:txEl>
                                              <p:pRg st="4" end="4"/>
                                            </p:txEl>
                                          </p:spTgt>
                                        </p:tgtEl>
                                        <p:attrNameLst>
                                          <p:attrName>fillcolor</p:attrName>
                                        </p:attrNameLst>
                                      </p:cBhvr>
                                      <p:to>
                                        <p:clrVal>
                                          <a:schemeClr val="tx2"/>
                                        </p:clrVal>
                                      </p:to>
                                    </p:set>
                                    <p:set>
                                      <p:cBhvr>
                                        <p:cTn id="37"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uiExpand="1" build="p"/>
      <p:bldP spid="3" grpId="2" uiExpan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Analytical Research</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Key Elements </a:t>
            </a:r>
          </a:p>
          <a:p>
            <a:pPr>
              <a:buNone/>
            </a:pPr>
            <a:endParaRPr lang="en-US" b="1" dirty="0" smtClean="0"/>
          </a:p>
          <a:p>
            <a:pPr>
              <a:buFont typeface="Wingdings" charset="2"/>
              <a:buChar char="ü"/>
            </a:pPr>
            <a:r>
              <a:rPr lang="en-US" dirty="0" smtClean="0"/>
              <a:t>Begins with a question (a.k.a. a research question)</a:t>
            </a:r>
          </a:p>
          <a:p>
            <a:pPr>
              <a:buNone/>
            </a:pPr>
            <a:endParaRPr lang="en-US" dirty="0" smtClean="0"/>
          </a:p>
          <a:p>
            <a:pPr>
              <a:buFont typeface="Wingdings" charset="2"/>
              <a:buChar char="ü"/>
            </a:pPr>
            <a:r>
              <a:rPr lang="en-US" dirty="0" smtClean="0"/>
              <a:t>Exploration and evaluation</a:t>
            </a:r>
          </a:p>
          <a:p>
            <a:pPr>
              <a:buNone/>
            </a:pPr>
            <a:endParaRPr lang="en-US" b="1" dirty="0" smtClean="0"/>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br>
              <a:rPr lang="en-US" dirty="0" smtClean="0"/>
            </a:br>
            <a:r>
              <a:rPr lang="en-US" sz="2778" dirty="0" smtClean="0"/>
              <a:t>Analytical Research Thesis </a:t>
            </a:r>
            <a:endParaRPr lang="en-US" sz="2778" dirty="0"/>
          </a:p>
        </p:txBody>
      </p:sp>
      <p:sp>
        <p:nvSpPr>
          <p:cNvPr id="3" name="Content Placeholder 2"/>
          <p:cNvSpPr>
            <a:spLocks noGrp="1"/>
          </p:cNvSpPr>
          <p:nvPr>
            <p:ph idx="1"/>
          </p:nvPr>
        </p:nvSpPr>
        <p:spPr>
          <a:xfrm>
            <a:off x="457200" y="1727200"/>
            <a:ext cx="8229600" cy="4525963"/>
          </a:xfrm>
        </p:spPr>
        <p:txBody>
          <a:bodyPr>
            <a:normAutofit fontScale="70000" lnSpcReduction="20000"/>
          </a:bodyPr>
          <a:lstStyle/>
          <a:p>
            <a:pPr>
              <a:buNone/>
            </a:pPr>
            <a:r>
              <a:rPr lang="en-US" dirty="0" smtClean="0"/>
              <a:t>	</a:t>
            </a:r>
          </a:p>
          <a:p>
            <a:pPr>
              <a:buNone/>
            </a:pPr>
            <a:r>
              <a:rPr lang="en-US" dirty="0" smtClean="0"/>
              <a:t>Ex. 1) How should one interpret the poem Beowulf?</a:t>
            </a:r>
          </a:p>
          <a:p>
            <a:pPr>
              <a:buNone/>
            </a:pPr>
            <a:endParaRPr lang="en-US" dirty="0" smtClean="0"/>
          </a:p>
          <a:p>
            <a:pPr>
              <a:buNone/>
            </a:pPr>
            <a:r>
              <a:rPr lang="en-US" dirty="0" smtClean="0"/>
              <a:t>A better thesis would be the following:</a:t>
            </a:r>
          </a:p>
          <a:p>
            <a:pPr>
              <a:buNone/>
            </a:pPr>
            <a:endParaRPr lang="en-US" dirty="0" smtClean="0"/>
          </a:p>
          <a:p>
            <a:pPr>
              <a:buNone/>
            </a:pPr>
            <a:r>
              <a:rPr lang="en-US" dirty="0" smtClean="0"/>
              <a:t>Ex. 2) Though Beowulf is often read as a poem that recounts the heroism and supernatural exploits of the protagonist Beowulf, it may also be read as a poem that served as an example of opposition for tenth- and eleventh-century religious communities found in Danish conquered England.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iterate type="lt">
                                    <p:tmPct val="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1000" fill="hold"/>
                                        <p:tgtEl>
                                          <p:spTgt spid="3">
                                            <p:txEl>
                                              <p:pRg st="1" end="1"/>
                                            </p:txEl>
                                          </p:spTgt>
                                        </p:tgtEl>
                                        <p:attrNameLst>
                                          <p:attrName>style.color</p:attrName>
                                        </p:attrNameLst>
                                      </p:cBhvr>
                                      <p:to>
                                        <p:clrVal>
                                          <a:schemeClr val="hlink"/>
                                        </p:clrVal>
                                      </p:to>
                                    </p:set>
                                    <p:set>
                                      <p:cBhvr>
                                        <p:cTn id="21" dur="1000" fill="hold"/>
                                        <p:tgtEl>
                                          <p:spTgt spid="3">
                                            <p:txEl>
                                              <p:pRg st="1" end="1"/>
                                            </p:txEl>
                                          </p:spTgt>
                                        </p:tgtEl>
                                        <p:attrNameLst>
                                          <p:attrName>fillcolor</p:attrName>
                                        </p:attrNameLst>
                                      </p:cBhvr>
                                      <p:to>
                                        <p:clrVal>
                                          <a:schemeClr val="hlink"/>
                                        </p:clrVal>
                                      </p:to>
                                    </p:set>
                                    <p:set>
                                      <p:cBhvr>
                                        <p:cTn id="22" dur="1000" fill="hold"/>
                                        <p:tgtEl>
                                          <p:spTgt spid="3">
                                            <p:txEl>
                                              <p:pRg st="1" end="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2" nodeType="clickEffect">
                                  <p:stCondLst>
                                    <p:cond delay="0"/>
                                  </p:stCondLst>
                                  <p:iterate type="lt">
                                    <p:tmPct val="0"/>
                                  </p:iterate>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3" nodeType="clickEffect">
                                  <p:stCondLst>
                                    <p:cond delay="0"/>
                                  </p:stCondLst>
                                  <p:iterate type="lt">
                                    <p:tmPct val="0"/>
                                  </p:iterate>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4" nodeType="clickEffect">
                                  <p:stCondLst>
                                    <p:cond delay="0"/>
                                  </p:stCondLst>
                                  <p:iterate type="lt">
                                    <p:tmPct val="4000"/>
                                  </p:iterate>
                                  <p:childTnLst>
                                    <p:set>
                                      <p:cBhvr override="childStyle">
                                        <p:cTn id="38" dur="1000" fill="hold"/>
                                        <p:tgtEl>
                                          <p:spTgt spid="3">
                                            <p:txEl>
                                              <p:pRg st="5" end="5"/>
                                            </p:txEl>
                                          </p:spTgt>
                                        </p:tgtEl>
                                        <p:attrNameLst>
                                          <p:attrName>style.color</p:attrName>
                                        </p:attrNameLst>
                                      </p:cBhvr>
                                      <p:to>
                                        <p:clrVal>
                                          <a:schemeClr val="hlink"/>
                                        </p:clrVal>
                                      </p:to>
                                    </p:set>
                                    <p:set>
                                      <p:cBhvr>
                                        <p:cTn id="39" dur="1000" fill="hold"/>
                                        <p:tgtEl>
                                          <p:spTgt spid="3">
                                            <p:txEl>
                                              <p:pRg st="5" end="5"/>
                                            </p:txEl>
                                          </p:spTgt>
                                        </p:tgtEl>
                                        <p:attrNameLst>
                                          <p:attrName>fillcolor</p:attrName>
                                        </p:attrNameLst>
                                      </p:cBhvr>
                                      <p:to>
                                        <p:clrVal>
                                          <a:schemeClr val="hlink"/>
                                        </p:clrVal>
                                      </p:to>
                                    </p:set>
                                    <p:set>
                                      <p:cBhvr>
                                        <p:cTn id="40" dur="10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P spid="3" grpId="1" uiExpand="1" build="p"/>
      <p:bldP spid="3" grpId="2" uiExpand="1" build="p"/>
      <p:bldP spid="3" grpId="3" uiExpand="1" build="p"/>
      <p:bldP spid="3" grpId="4" uiExpand="1"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Recognition</a:t>
            </a:r>
            <a:endParaRPr lang="en-US" dirty="0"/>
          </a:p>
        </p:txBody>
      </p:sp>
      <p:sp>
        <p:nvSpPr>
          <p:cNvPr id="3" name="Content Placeholder 2"/>
          <p:cNvSpPr>
            <a:spLocks noGrp="1"/>
          </p:cNvSpPr>
          <p:nvPr>
            <p:ph idx="1"/>
          </p:nvPr>
        </p:nvSpPr>
        <p:spPr/>
        <p:txBody>
          <a:bodyPr>
            <a:normAutofit fontScale="25000" lnSpcReduction="20000"/>
          </a:bodyPr>
          <a:lstStyle/>
          <a:p>
            <a:pPr marL="514350" indent="-514350">
              <a:buFont typeface="+mj-lt"/>
              <a:buAutoNum type="arabicPeriod"/>
            </a:pPr>
            <a:r>
              <a:rPr lang="en-US" sz="7200" dirty="0" smtClean="0"/>
              <a:t>Who </a:t>
            </a:r>
            <a:r>
              <a:rPr lang="en-US" sz="7200" dirty="0" smtClean="0"/>
              <a:t>is the general audience I want to reach?</a:t>
            </a:r>
          </a:p>
          <a:p>
            <a:pPr marL="514350" indent="-514350">
              <a:buFont typeface="+mj-lt"/>
              <a:buAutoNum type="arabicPeriod"/>
            </a:pPr>
            <a:endParaRPr lang="en-US" sz="7200" dirty="0" smtClean="0"/>
          </a:p>
          <a:p>
            <a:pPr marL="514350" indent="-514350">
              <a:buFont typeface="+mj-lt"/>
              <a:buAutoNum type="arabicPeriod"/>
            </a:pPr>
            <a:r>
              <a:rPr lang="en-US" sz="7200" dirty="0" smtClean="0"/>
              <a:t>Who </a:t>
            </a:r>
            <a:r>
              <a:rPr lang="en-US" sz="7200" dirty="0" smtClean="0"/>
              <a:t>is most interested in the research I am doing?</a:t>
            </a:r>
          </a:p>
          <a:p>
            <a:pPr marL="514350" indent="-514350">
              <a:buFont typeface="+mj-lt"/>
              <a:buAutoNum type="arabicPeriod"/>
            </a:pPr>
            <a:endParaRPr lang="en-US" sz="7200" dirty="0" smtClean="0"/>
          </a:p>
          <a:p>
            <a:pPr marL="514350" indent="-514350">
              <a:buFont typeface="+mj-lt"/>
              <a:buAutoNum type="arabicPeriod"/>
            </a:pPr>
            <a:r>
              <a:rPr lang="en-US" sz="7200" dirty="0" smtClean="0"/>
              <a:t>What </a:t>
            </a:r>
            <a:r>
              <a:rPr lang="en-US" sz="7200" dirty="0" smtClean="0"/>
              <a:t>is it about my topic that interests my    audience?</a:t>
            </a:r>
          </a:p>
          <a:p>
            <a:pPr marL="514350" indent="-514350">
              <a:buFont typeface="+mj-lt"/>
              <a:buAutoNum type="arabicPeriod"/>
            </a:pPr>
            <a:endParaRPr lang="en-US" sz="7200" dirty="0" smtClean="0"/>
          </a:p>
          <a:p>
            <a:pPr marL="514350" indent="-514350">
              <a:buFont typeface="+mj-lt"/>
              <a:buAutoNum type="arabicPeriod"/>
            </a:pPr>
            <a:r>
              <a:rPr lang="en-US" sz="7200" dirty="0" smtClean="0"/>
              <a:t>What </a:t>
            </a:r>
            <a:r>
              <a:rPr lang="en-US" sz="7200" dirty="0" smtClean="0"/>
              <a:t>should I do to make the topic more interesting?</a:t>
            </a:r>
          </a:p>
          <a:p>
            <a:pPr marL="514350" indent="-514350">
              <a:buFont typeface="+mj-lt"/>
              <a:buAutoNum type="arabicPeriod"/>
            </a:pPr>
            <a:endParaRPr lang="en-US" sz="7200" dirty="0" smtClean="0"/>
          </a:p>
          <a:p>
            <a:pPr marL="514350" indent="-514350">
              <a:buFont typeface="+mj-lt"/>
              <a:buAutoNum type="arabicPeriod"/>
            </a:pPr>
            <a:r>
              <a:rPr lang="en-US" sz="7200" dirty="0" smtClean="0"/>
              <a:t>Will </a:t>
            </a:r>
            <a:r>
              <a:rPr lang="en-US" sz="7200" dirty="0" smtClean="0"/>
              <a:t>each member of my audience agree with what I have to say?</a:t>
            </a:r>
          </a:p>
          <a:p>
            <a:pPr marL="514350" indent="-514350">
              <a:buFont typeface="+mj-lt"/>
              <a:buAutoNum type="arabicPeriod"/>
            </a:pPr>
            <a:endParaRPr lang="en-US" sz="7200" dirty="0" smtClean="0"/>
          </a:p>
          <a:p>
            <a:pPr marL="514350" indent="-514350">
              <a:buFont typeface="+mj-lt"/>
              <a:buAutoNum type="arabicPeriod"/>
            </a:pPr>
            <a:r>
              <a:rPr lang="en-US" sz="7200" dirty="0" smtClean="0"/>
              <a:t>What </a:t>
            </a:r>
            <a:r>
              <a:rPr lang="en-US" sz="7200" dirty="0" smtClean="0"/>
              <a:t>counter-arguments should I be prepared to answer?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slide(fromBottom)">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slide(fromBottom)">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1053</TotalTime>
  <Words>1177</Words>
  <Application>Microsoft Macintosh PowerPoint</Application>
  <PresentationFormat>On-screen Show (4:3)</PresentationFormat>
  <Paragraphs>134</Paragraphs>
  <Slides>16</Slides>
  <Notes>9</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RESEARCH PAPERS</vt:lpstr>
      <vt:lpstr>What is Research?</vt:lpstr>
      <vt:lpstr>Why do we do research?</vt:lpstr>
      <vt:lpstr>Types of Research Papers</vt:lpstr>
      <vt:lpstr>Argumentative Research</vt:lpstr>
      <vt:lpstr>Example Argumentative Research Thesis</vt:lpstr>
      <vt:lpstr>Analytical Research</vt:lpstr>
      <vt:lpstr>Example Analytical Research Thesis </vt:lpstr>
      <vt:lpstr>Audience Recognition</vt:lpstr>
      <vt:lpstr>How to do Research</vt:lpstr>
      <vt:lpstr>How to evaluate Websites</vt:lpstr>
      <vt:lpstr>Make sure not to Plagiarize</vt:lpstr>
      <vt:lpstr>Plagiarism</vt:lpstr>
      <vt:lpstr>Referencing</vt:lpstr>
      <vt:lpstr>Research Tips</vt:lpstr>
      <vt:lpstr>Thank you!</vt:lpstr>
    </vt:vector>
  </TitlesOfParts>
  <Company>lavc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c:title>
  <dc:creator>LARC229</dc:creator>
  <cp:lastModifiedBy>LAVC Writing Tutor</cp:lastModifiedBy>
  <cp:revision>57</cp:revision>
  <dcterms:created xsi:type="dcterms:W3CDTF">2013-11-18T23:32:30Z</dcterms:created>
  <dcterms:modified xsi:type="dcterms:W3CDTF">2013-11-19T00:35:07Z</dcterms:modified>
</cp:coreProperties>
</file>