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D38F-B674-44BB-AACF-2EB9A641219F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CA83-5540-48BE-86CE-5961463133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1361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F030-8564-46B5-B421-A89A8BB7CADA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8B711-7B85-4E15-8DD9-DB640A790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833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B711-7B85-4E15-8DD9-DB640A7902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8B711-7B85-4E15-8DD9-DB640A7902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BC29-E172-4CB0-8A2F-FE2E0460643B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B473E-19DB-48A1-8897-8D2789504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3983-2D29-4BBD-9BE7-733AE1F0FF32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7ADF-5A62-4D77-B2F3-F92D9DF2A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1434-685B-4C51-9BBA-A92D2C27AA29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AA9B-0AC6-4B0A-B339-CFF58E7EA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B8EC-2171-4291-A209-6FE50E23FE2E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27E8-C653-4C9E-87D1-C2A02897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AB0A-3995-4AC7-8B7D-470FE19C706C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0335-B7AC-4F39-A2F6-B016B680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0104-746C-4F86-9A85-A100B1D75B4C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DA3E-4E54-43CC-A74C-E8069A17C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A441-0B30-448A-A62C-5AE7148BD4A5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46BC-3EE4-41F6-A7DF-809062668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CC9E9-3354-4007-B080-3E757CB3805C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ADF2-DE46-4731-86DC-C18641422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482F-7AB7-44EA-85E3-BB69E911CA82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5710-7984-4C44-BEED-C98B827C3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EB9C-AC1F-44A2-8DB9-80AC899473F1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A1A2-9490-4ACB-9012-9924FEEAD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2AE14-E21D-40D4-9963-CEEA9DBD9553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F596-6299-4CCC-A55F-EA91DCD42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21B0A8-279B-48F4-AC45-01E3067E9B5C}" type="datetimeFigureOut">
              <a:rPr lang="en-US"/>
              <a:pPr>
                <a:defRPr/>
              </a:pPr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6D1C68-0D31-48BA-924A-4440D7015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hyperlink" Target="http://en.wikipedia.org/wiki/Erasmu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hyperlink" Target="http://en.wikipedia.org/wiki/Hugh_Blai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130425"/>
            <a:ext cx="38100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RHETORIC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</p:spPr>
        <p:txBody>
          <a:bodyPr/>
          <a:lstStyle/>
          <a:p>
            <a:r>
              <a:rPr lang="en-US" dirty="0" smtClean="0"/>
              <a:t>By: K. </a:t>
            </a:r>
            <a:r>
              <a:rPr lang="en-US" dirty="0" err="1" smtClean="0"/>
              <a:t>Yegoryan</a:t>
            </a:r>
            <a:endParaRPr lang="en-US" dirty="0"/>
          </a:p>
        </p:txBody>
      </p:sp>
      <p:pic>
        <p:nvPicPr>
          <p:cNvPr id="14338" name="Picture 2" descr="http://www.blackcommentator.com/345/345_images/345_cartoon_obamas_rhetoric_small_o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739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60000"/>
            <a:lumOff val="4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RHETORIC?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 Rhetoric is the art of ruling the minds of  men” </a:t>
            </a:r>
            <a:r>
              <a:rPr lang="en-US" sz="2800" dirty="0" smtClean="0"/>
              <a:t>( </a:t>
            </a:r>
            <a:r>
              <a:rPr lang="en-US" sz="2800" b="1" dirty="0" smtClean="0"/>
              <a:t>Plato</a:t>
            </a:r>
            <a:r>
              <a:rPr lang="en-US" sz="2800" dirty="0" smtClean="0"/>
              <a:t> 428BC-348BC)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“Rhetoric is the art of discovering all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available means of persuasion” </a:t>
            </a:r>
            <a:r>
              <a:rPr lang="en-US" sz="2800" b="1" dirty="0" smtClean="0"/>
              <a:t>(Aristotle)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dirty="0" smtClean="0"/>
              <a:t>“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Rhetoric is a union of wisdom  and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eloquence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  <a:r>
              <a:rPr lang="en-US" sz="2800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Cincero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“Ideal rhetoric is the good man speaking well</a:t>
            </a:r>
            <a:r>
              <a:rPr lang="en-US" sz="2800" b="1" dirty="0" smtClean="0">
                <a:solidFill>
                  <a:schemeClr val="accent2"/>
                </a:solidFill>
              </a:rPr>
              <a:t>” </a:t>
            </a:r>
            <a:r>
              <a:rPr lang="en-US" b="1" dirty="0" smtClean="0"/>
              <a:t>(Quintilian)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ORIGINS of Rhetoric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10600" cy="3886200"/>
          </a:xfrm>
        </p:spPr>
        <p:txBody>
          <a:bodyPr/>
          <a:lstStyle/>
          <a:p>
            <a:r>
              <a:rPr lang="en-US" dirty="0" smtClean="0"/>
              <a:t>Developed in </a:t>
            </a:r>
            <a:r>
              <a:rPr lang="en-US" dirty="0" smtClean="0">
                <a:solidFill>
                  <a:schemeClr val="tx2"/>
                </a:solidFill>
              </a:rPr>
              <a:t>Greece  4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 century </a:t>
            </a:r>
            <a:r>
              <a:rPr lang="en-US" dirty="0" smtClean="0"/>
              <a:t>BC as a teachable discourse of persuasion. </a:t>
            </a:r>
          </a:p>
          <a:p>
            <a:r>
              <a:rPr lang="en-US" dirty="0" smtClean="0"/>
              <a:t>Used as a form of speech instructing listeners.</a:t>
            </a:r>
          </a:p>
          <a:p>
            <a:r>
              <a:rPr lang="en-US" dirty="0" smtClean="0"/>
              <a:t>Classical rhetoric-  oratory devoted to political and legal purposes to accuse or justify, as well as speech on occasional ceremony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 smtClean="0"/>
          </a:p>
        </p:txBody>
      </p:sp>
      <p:pic>
        <p:nvPicPr>
          <p:cNvPr id="32770" name="Picture 2" descr="http://2.bp.blogspot.com/-VnoCyFYXXE8/TYN1wahfaDI/AAAAAAAAABs/l8c8n7OhRPU/s320/paulathens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"/>
            <a:ext cx="2962275" cy="229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 cstate="print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FATHERS OF RHETORIC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sz="3000" b="1" dirty="0" smtClean="0"/>
              <a:t>Sophists </a:t>
            </a:r>
            <a:r>
              <a:rPr lang="en-US" sz="3000" dirty="0" smtClean="0"/>
              <a:t>–teaching art of oratory and virtue of wisdom  through  paradoxical  questions</a:t>
            </a:r>
          </a:p>
          <a:p>
            <a:r>
              <a:rPr lang="en-US" sz="3000" b="1" dirty="0" smtClean="0"/>
              <a:t>Isocrates</a:t>
            </a:r>
            <a:r>
              <a:rPr lang="en-US" sz="3000" dirty="0" smtClean="0"/>
              <a:t>- was against sophists, “rhetoric-true discipline of the soul.” </a:t>
            </a:r>
            <a:r>
              <a:rPr lang="en-US" sz="3000" dirty="0" smtClean="0">
                <a:solidFill>
                  <a:srgbClr val="C00000"/>
                </a:solidFill>
              </a:rPr>
              <a:t>Fitness for occasion-KAIROS” </a:t>
            </a:r>
          </a:p>
          <a:p>
            <a:r>
              <a:rPr lang="en-US" sz="3000" b="1" dirty="0" smtClean="0"/>
              <a:t>Plato- </a:t>
            </a:r>
            <a:r>
              <a:rPr lang="en-US" sz="3000" dirty="0" smtClean="0"/>
              <a:t>Rhetoric -appeal to achieve “Absolute Truth” through philosophy.</a:t>
            </a:r>
          </a:p>
          <a:p>
            <a:r>
              <a:rPr lang="en-US" sz="3000" b="1" dirty="0" smtClean="0"/>
              <a:t>Aristotle- </a:t>
            </a:r>
            <a:r>
              <a:rPr lang="en-US" sz="3000" dirty="0" smtClean="0"/>
              <a:t> Rhetoric is for decision making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en-US" sz="2400" dirty="0" smtClean="0">
                <a:solidFill>
                  <a:srgbClr val="C00000"/>
                </a:solidFill>
              </a:rPr>
              <a:t>Ethos, Pathos, Logos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            </a:t>
            </a:r>
            <a:r>
              <a:rPr lang="en-US" sz="2400" dirty="0" smtClean="0">
                <a:solidFill>
                  <a:srgbClr val="C00000"/>
                </a:solidFill>
              </a:rPr>
              <a:t>Aristotle’s SYLLOGISM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            </a:t>
            </a:r>
            <a:r>
              <a:rPr lang="en-US" sz="2400" dirty="0" smtClean="0"/>
              <a:t>Syllogism: (A is B. B is C. Therefore A is C)</a:t>
            </a:r>
            <a:r>
              <a:rPr lang="en-US" sz="2400" dirty="0" smtClean="0">
                <a:solidFill>
                  <a:schemeClr val="accent2"/>
                </a:solidFill>
              </a:rPr>
              <a:t>                               </a:t>
            </a:r>
          </a:p>
          <a:p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4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  <a:latin typeface="Algerian" pitchFamily="82" charset="0"/>
              </a:rPr>
              <a:t>ROME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r>
              <a:rPr lang="en-US" b="1" dirty="0" err="1" smtClean="0"/>
              <a:t>Cincero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chemeClr val="accent2"/>
                </a:solidFill>
              </a:rPr>
              <a:t>5 cannons of rhetoric </a:t>
            </a:r>
            <a:r>
              <a:rPr lang="en-US" dirty="0" smtClean="0"/>
              <a:t>(speech making)-Invention, Arrangement. Delivery, Style, Memory </a:t>
            </a:r>
          </a:p>
          <a:p>
            <a:pPr>
              <a:buNone/>
            </a:pPr>
            <a:r>
              <a:rPr lang="en-US" dirty="0" smtClean="0"/>
              <a:t>(Today’s 5 P academic essay structure)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Quintilian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b="1" dirty="0" smtClean="0">
                <a:solidFill>
                  <a:srgbClr val="C00000"/>
                </a:solidFill>
              </a:rPr>
              <a:t>revision and imitation approach</a:t>
            </a:r>
          </a:p>
          <a:p>
            <a:pPr>
              <a:buNone/>
            </a:pPr>
            <a:r>
              <a:rPr lang="en-US" sz="2800" dirty="0" smtClean="0"/>
              <a:t>(Today's  Writing Process and importance of revision)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HISTORY OF RHETORIC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Medieval to Enlightenment</a:t>
            </a:r>
            <a:r>
              <a:rPr lang="en-US" sz="3000" b="1" dirty="0" smtClean="0"/>
              <a:t>- </a:t>
            </a:r>
            <a:r>
              <a:rPr lang="en-US" sz="3000" dirty="0" smtClean="0"/>
              <a:t>Rhetoric as art of letter writing</a:t>
            </a:r>
          </a:p>
          <a:p>
            <a:r>
              <a:rPr lang="en-US" sz="3000" b="1" dirty="0" smtClean="0">
                <a:solidFill>
                  <a:srgbClr val="215968"/>
                </a:solidFill>
              </a:rPr>
              <a:t>16</a:t>
            </a:r>
            <a:r>
              <a:rPr lang="en-US" sz="3000" b="1" baseline="30000" dirty="0" smtClean="0">
                <a:solidFill>
                  <a:srgbClr val="215968"/>
                </a:solidFill>
              </a:rPr>
              <a:t>th</a:t>
            </a:r>
            <a:r>
              <a:rPr lang="en-US" sz="3000" b="1" dirty="0" smtClean="0">
                <a:solidFill>
                  <a:srgbClr val="215968"/>
                </a:solidFill>
              </a:rPr>
              <a:t> century</a:t>
            </a:r>
            <a:r>
              <a:rPr lang="en-US" sz="3000" b="1" dirty="0" smtClean="0"/>
              <a:t>- </a:t>
            </a:r>
            <a:r>
              <a:rPr lang="en-US" sz="3000" dirty="0" smtClean="0"/>
              <a:t>Rhetoric in academia. The influential figure in the rebirth of rhetoric was </a:t>
            </a:r>
            <a:r>
              <a:rPr lang="en-US" sz="3000" u="sng" dirty="0" smtClean="0">
                <a:solidFill>
                  <a:srgbClr val="C00000"/>
                </a:solidFill>
                <a:hlinkClick r:id="rId3" action="ppaction://hlinkfile" tooltip="Erasmus"/>
              </a:rPr>
              <a:t>Erasmus</a:t>
            </a:r>
            <a:r>
              <a:rPr lang="en-US" sz="3000" u="sng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His work was published for 150 editions through Europe and became a school text.</a:t>
            </a:r>
          </a:p>
          <a:p>
            <a:r>
              <a:rPr lang="en-US" sz="3000" b="1" dirty="0" smtClean="0">
                <a:solidFill>
                  <a:srgbClr val="215968"/>
                </a:solidFill>
              </a:rPr>
              <a:t>17</a:t>
            </a:r>
            <a:r>
              <a:rPr lang="en-US" sz="3000" b="1" baseline="30000" dirty="0" smtClean="0">
                <a:solidFill>
                  <a:srgbClr val="215968"/>
                </a:solidFill>
              </a:rPr>
              <a:t>th</a:t>
            </a:r>
            <a:r>
              <a:rPr lang="en-US" sz="3000" b="1" dirty="0" smtClean="0">
                <a:solidFill>
                  <a:srgbClr val="215968"/>
                </a:solidFill>
              </a:rPr>
              <a:t> century</a:t>
            </a:r>
            <a:r>
              <a:rPr lang="en-US" sz="3000" b="1" dirty="0" smtClean="0"/>
              <a:t>- </a:t>
            </a:r>
            <a:r>
              <a:rPr lang="en-US" sz="3000" dirty="0" smtClean="0"/>
              <a:t>England: several writers interested in rhetoric. The main focus was on style. Rhetoric was taught in Harvard.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2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HISTORY OF RHETORIC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53735"/>
                </a:solidFill>
              </a:rPr>
              <a:t>18</a:t>
            </a:r>
            <a:r>
              <a:rPr lang="en-US" b="1" baseline="30000" dirty="0" smtClean="0">
                <a:solidFill>
                  <a:srgbClr val="953735"/>
                </a:solidFill>
              </a:rPr>
              <a:t>th</a:t>
            </a:r>
            <a:r>
              <a:rPr lang="en-US" b="1" dirty="0" smtClean="0">
                <a:solidFill>
                  <a:srgbClr val="953735"/>
                </a:solidFill>
              </a:rPr>
              <a:t> century</a:t>
            </a:r>
            <a:r>
              <a:rPr lang="en-US" b="1" dirty="0" smtClean="0"/>
              <a:t>- </a:t>
            </a:r>
            <a:r>
              <a:rPr lang="en-US" dirty="0" smtClean="0"/>
              <a:t>Rhetoric as an argumentative writing style.  The most influential school is Scottish Belletristic. Rhetoric was exemplified by such professors as </a:t>
            </a:r>
            <a:r>
              <a:rPr lang="en-US" dirty="0" smtClean="0">
                <a:hlinkClick r:id="rId3" action="ppaction://hlinkfile" tooltip="Hugh Blair"/>
              </a:rPr>
              <a:t>Hugh Blair</a:t>
            </a:r>
            <a:endParaRPr lang="en-US" dirty="0" smtClean="0"/>
          </a:p>
          <a:p>
            <a:r>
              <a:rPr lang="en-US" b="1" dirty="0" smtClean="0">
                <a:solidFill>
                  <a:srgbClr val="953735"/>
                </a:solidFill>
              </a:rPr>
              <a:t>Modern Times</a:t>
            </a:r>
            <a:r>
              <a:rPr lang="en-US" b="1" dirty="0" smtClean="0"/>
              <a:t>- </a:t>
            </a:r>
            <a:r>
              <a:rPr lang="en-US" dirty="0" smtClean="0"/>
              <a:t>Rhetoric integrated into academic institutions.  Rise of ads, photography, and media brought forth the new term “ </a:t>
            </a:r>
            <a:r>
              <a:rPr lang="en-US" smtClean="0"/>
              <a:t>Visual Rhetoric”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5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public.iastate.edu/~honeyl/313/images/triangle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0"/>
            <a:ext cx="2057400" cy="163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RHETORIC AND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5105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Argumentative/Persuasive academic writing is developed upon the rhetorical appeals of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ETHOS- Credibility of the writer</a:t>
            </a:r>
          </a:p>
          <a:p>
            <a:pPr>
              <a:buNone/>
            </a:pPr>
            <a:r>
              <a:rPr lang="en-US" sz="2800" dirty="0" smtClean="0"/>
              <a:t>                   trustworthiness, authority, language</a:t>
            </a:r>
          </a:p>
          <a:p>
            <a:pPr>
              <a:buNone/>
            </a:pPr>
            <a:r>
              <a:rPr lang="en-US" sz="2800" b="1" dirty="0" smtClean="0"/>
              <a:t>PATHOS- Engaging audiences’ emotions</a:t>
            </a:r>
          </a:p>
          <a:p>
            <a:pPr>
              <a:buNone/>
            </a:pPr>
            <a:r>
              <a:rPr lang="en-US" sz="2800" dirty="0" smtClean="0"/>
              <a:t>                   theme, visuals, stories, delivery</a:t>
            </a:r>
          </a:p>
          <a:p>
            <a:pPr>
              <a:buNone/>
            </a:pPr>
            <a:r>
              <a:rPr lang="en-US" sz="2800" b="1" dirty="0" smtClean="0"/>
              <a:t>LOGOS- </a:t>
            </a:r>
            <a:r>
              <a:rPr lang="en-US" sz="2600" b="1" dirty="0" smtClean="0"/>
              <a:t>Logical argument, reasonable for audience</a:t>
            </a:r>
          </a:p>
          <a:p>
            <a:pPr>
              <a:buNone/>
            </a:pPr>
            <a:r>
              <a:rPr lang="en-US" sz="2800" b="1" dirty="0" smtClean="0"/>
              <a:t>                   </a:t>
            </a:r>
            <a:r>
              <a:rPr lang="en-US" sz="2800" dirty="0" smtClean="0"/>
              <a:t>facts, shared wisdom, examples,     </a:t>
            </a:r>
          </a:p>
          <a:p>
            <a:pPr>
              <a:buNone/>
            </a:pPr>
            <a:r>
              <a:rPr lang="en-US" sz="2800" dirty="0" smtClean="0"/>
              <a:t>                   definition, word choice, similarity </a:t>
            </a:r>
            <a:endParaRPr lang="en-US" sz="28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>
            <a:alphaModFix amt="3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8000" dirty="0" smtClean="0"/>
              <a:t>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WHAT DO YOU 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         KNOW ABOUT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            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</a:rPr>
              <a:t>RHETORIC?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455</Words>
  <Application>Microsoft Macintosh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RHETORIC</vt:lpstr>
      <vt:lpstr> WHAT IS RHETORIC? </vt:lpstr>
      <vt:lpstr>ORIGINS of Rhetoric</vt:lpstr>
      <vt:lpstr>FATHERS OF RHETORIC</vt:lpstr>
      <vt:lpstr>ROME</vt:lpstr>
      <vt:lpstr>HISTORY OF RHETORIC</vt:lpstr>
      <vt:lpstr>HISTORY OF RHETORIC</vt:lpstr>
      <vt:lpstr>RHETORIC AND ACADEMIC WRITING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LAVC Writing Tutor</cp:lastModifiedBy>
  <cp:revision>12</cp:revision>
  <cp:lastPrinted>2013-02-11T16:16:10Z</cp:lastPrinted>
  <dcterms:created xsi:type="dcterms:W3CDTF">2013-10-21T22:11:07Z</dcterms:created>
  <dcterms:modified xsi:type="dcterms:W3CDTF">2013-10-21T22:11:23Z</dcterms:modified>
</cp:coreProperties>
</file>