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4"/>
  </p:notesMasterIdLst>
  <p:handoutMasterIdLst>
    <p:handoutMasterId r:id="rId15"/>
  </p:handoutMasterIdLst>
  <p:sldIdLst>
    <p:sldId id="256" r:id="rId2"/>
    <p:sldId id="257" r:id="rId3"/>
    <p:sldId id="266" r:id="rId4"/>
    <p:sldId id="258" r:id="rId5"/>
    <p:sldId id="265" r:id="rId6"/>
    <p:sldId id="260" r:id="rId7"/>
    <p:sldId id="259" r:id="rId8"/>
    <p:sldId id="261" r:id="rId9"/>
    <p:sldId id="262" r:id="rId10"/>
    <p:sldId id="263" r:id="rId11"/>
    <p:sldId id="264"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01683"/>
    <a:srgbClr val="B51688"/>
    <a:srgbClr val="961370"/>
    <a:srgbClr val="861265"/>
    <a:srgbClr val="C21A93"/>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2418" autoAdjust="0"/>
  </p:normalViewPr>
  <p:slideViewPr>
    <p:cSldViewPr>
      <p:cViewPr varScale="1">
        <p:scale>
          <a:sx n="126" d="100"/>
          <a:sy n="126" d="100"/>
        </p:scale>
        <p:origin x="-19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5D38F-B674-44BB-AACF-2EB9A641219F}" type="datetimeFigureOut">
              <a:rPr lang="en-US" smtClean="0"/>
              <a:pPr/>
              <a:t>2/21/13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30CA83-5540-48BE-86CE-5961463133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136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AF030-8564-46B5-B421-A89A8BB7CADA}" type="datetimeFigureOut">
              <a:rPr lang="en-US" smtClean="0"/>
              <a:pPr/>
              <a:t>2/21/13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8B711-7B85-4E15-8DD9-DB640A7902E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833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8B711-7B85-4E15-8DD9-DB640A7902E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8B711-7B85-4E15-8DD9-DB640A7902E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F3BC29-E172-4CB0-8A2F-FE2E0460643B}" type="datetimeFigureOut">
              <a:rPr lang="en-US"/>
              <a:pPr>
                <a:defRPr/>
              </a:pPr>
              <a:t>2/21/13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B473E-19DB-48A1-8897-8D27895049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703983-2D29-4BBD-9BE7-733AE1F0FF32}" type="datetimeFigureOut">
              <a:rPr lang="en-US"/>
              <a:pPr>
                <a:defRPr/>
              </a:pPr>
              <a:t>2/21/13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A7ADF-5A62-4D77-B2F3-F92D9DF2A2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D21434-685B-4C51-9BBA-A92D2C27AA29}" type="datetimeFigureOut">
              <a:rPr lang="en-US"/>
              <a:pPr>
                <a:defRPr/>
              </a:pPr>
              <a:t>2/21/13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25AA9B-0AC6-4B0A-B339-CFF58E7EAB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51B8EC-2171-4291-A209-6FE50E23FE2E}" type="datetimeFigureOut">
              <a:rPr lang="en-US"/>
              <a:pPr>
                <a:defRPr/>
              </a:pPr>
              <a:t>2/21/13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227E8-C653-4C9E-87D1-C2A02897F2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D1AB0A-3995-4AC7-8B7D-470FE19C706C}" type="datetimeFigureOut">
              <a:rPr lang="en-US"/>
              <a:pPr>
                <a:defRPr/>
              </a:pPr>
              <a:t>2/21/13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80335-B7AC-4F39-A2F6-B016B680D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FF0104-746C-4F86-9A85-A100B1D75B4C}" type="datetimeFigureOut">
              <a:rPr lang="en-US"/>
              <a:pPr>
                <a:defRPr/>
              </a:pPr>
              <a:t>2/21/13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DA3E-4E54-43CC-A74C-E8069A17C3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BCA441-0B30-448A-A62C-5AE7148BD4A5}" type="datetimeFigureOut">
              <a:rPr lang="en-US"/>
              <a:pPr>
                <a:defRPr/>
              </a:pPr>
              <a:t>2/21/13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5B46BC-3EE4-41F6-A7DF-809062668A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CC9E9-3354-4007-B080-3E757CB3805C}" type="datetimeFigureOut">
              <a:rPr lang="en-US"/>
              <a:pPr>
                <a:defRPr/>
              </a:pPr>
              <a:t>2/21/13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ADADF2-DE46-4731-86DC-C186414229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03482F-7AB7-44EA-85E3-BB69E911CA82}" type="datetimeFigureOut">
              <a:rPr lang="en-US"/>
              <a:pPr>
                <a:defRPr/>
              </a:pPr>
              <a:t>2/21/13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5D5710-7984-4C44-BEED-C98B827C30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5EB9C-AC1F-44A2-8DB9-80AC899473F1}" type="datetimeFigureOut">
              <a:rPr lang="en-US"/>
              <a:pPr>
                <a:defRPr/>
              </a:pPr>
              <a:t>2/21/13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EDA1A2-9490-4ACB-9012-9924FEEAD8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B2AE14-E21D-40D4-9963-CEEA9DBD9553}" type="datetimeFigureOut">
              <a:rPr lang="en-US"/>
              <a:pPr>
                <a:defRPr/>
              </a:pPr>
              <a:t>2/21/13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FF596-6299-4CCC-A55F-EA91DCD426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721B0A8-279B-48F4-AC45-01E3067E9B5C}" type="datetimeFigureOut">
              <a:rPr lang="en-US"/>
              <a:pPr>
                <a:defRPr/>
              </a:pPr>
              <a:t>2/21/13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6D1C68-0D31-48BA-924A-4440D70150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hyperlink" Target="http://ed.ted.com/on/ePeiM98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8200" y="3886200"/>
            <a:ext cx="3124200" cy="1752600"/>
          </a:xfrm>
        </p:spPr>
        <p:txBody>
          <a:bodyPr/>
          <a:lstStyle/>
          <a:p>
            <a:r>
              <a:rPr lang="en-US" dirty="0" smtClean="0"/>
              <a:t>By: K. </a:t>
            </a:r>
            <a:r>
              <a:rPr lang="en-US" dirty="0" err="1" smtClean="0"/>
              <a:t>Yegoryan</a:t>
            </a:r>
            <a:endParaRPr lang="en-US" dirty="0"/>
          </a:p>
        </p:txBody>
      </p:sp>
      <p:sp>
        <p:nvSpPr>
          <p:cNvPr id="5" name="Title 4"/>
          <p:cNvSpPr>
            <a:spLocks noGrp="1"/>
          </p:cNvSpPr>
          <p:nvPr>
            <p:ph type="ctrTitle"/>
          </p:nvPr>
        </p:nvSpPr>
        <p:spPr>
          <a:xfrm>
            <a:off x="2895600" y="2130425"/>
            <a:ext cx="5562600" cy="1470025"/>
          </a:xfrm>
        </p:spPr>
        <p:txBody>
          <a:bodyPr/>
          <a:lstStyle/>
          <a:p>
            <a:r>
              <a:rPr lang="en-US" sz="3600" dirty="0" smtClean="0">
                <a:solidFill>
                  <a:srgbClr val="953735"/>
                </a:solidFill>
                <a:latin typeface="Arial Black"/>
                <a:cs typeface="Arial Black"/>
              </a:rPr>
              <a:t>INTRODUCTION TO ESSAY TYPES </a:t>
            </a:r>
            <a:endParaRPr lang="en-US" sz="3600" dirty="0">
              <a:solidFill>
                <a:srgbClr val="953735"/>
              </a:solidFill>
              <a:latin typeface="Arial Black"/>
              <a:cs typeface="Arial Black"/>
            </a:endParaRPr>
          </a:p>
        </p:txBody>
      </p:sp>
      <p:pic>
        <p:nvPicPr>
          <p:cNvPr id="6" name="Picture 5"/>
          <p:cNvPicPr>
            <a:picLocks noChangeAspect="1"/>
          </p:cNvPicPr>
          <p:nvPr/>
        </p:nvPicPr>
        <p:blipFill>
          <a:blip r:embed="rId2"/>
          <a:stretch>
            <a:fillRect/>
          </a:stretch>
        </p:blipFill>
        <p:spPr>
          <a:xfrm>
            <a:off x="0" y="0"/>
            <a:ext cx="3048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b="1" dirty="0" smtClean="0">
                <a:solidFill>
                  <a:schemeClr val="accent3">
                    <a:lumMod val="50000"/>
                  </a:schemeClr>
                </a:solidFill>
              </a:rPr>
              <a:t>Compare-Contras</a:t>
            </a:r>
            <a:r>
              <a:rPr lang="en-US" dirty="0" smtClean="0"/>
              <a:t>t</a:t>
            </a:r>
            <a:endParaRPr lang="en-US" dirty="0"/>
          </a:p>
        </p:txBody>
      </p:sp>
      <p:sp>
        <p:nvSpPr>
          <p:cNvPr id="3" name="Content Placeholder 2"/>
          <p:cNvSpPr>
            <a:spLocks noGrp="1"/>
          </p:cNvSpPr>
          <p:nvPr>
            <p:ph idx="1"/>
          </p:nvPr>
        </p:nvSpPr>
        <p:spPr>
          <a:xfrm>
            <a:off x="304800" y="1752600"/>
            <a:ext cx="8839200" cy="5105400"/>
          </a:xfrm>
        </p:spPr>
        <p:txBody>
          <a:bodyPr/>
          <a:lstStyle/>
          <a:p>
            <a:endParaRPr lang="en-US" sz="2800" b="1" dirty="0" smtClean="0"/>
          </a:p>
          <a:p>
            <a:pPr>
              <a:buNone/>
            </a:pPr>
            <a:endParaRPr lang="en-US" b="1" dirty="0" smtClean="0"/>
          </a:p>
          <a:p>
            <a:pPr>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5791200" y="0"/>
            <a:ext cx="3352800" cy="2425700"/>
          </a:xfrm>
          <a:prstGeom prst="rect">
            <a:avLst/>
          </a:prstGeom>
        </p:spPr>
      </p:pic>
      <p:sp>
        <p:nvSpPr>
          <p:cNvPr id="5" name="TextBox 4"/>
          <p:cNvSpPr txBox="1"/>
          <p:nvPr/>
        </p:nvSpPr>
        <p:spPr>
          <a:xfrm>
            <a:off x="152400" y="1676400"/>
            <a:ext cx="7162800" cy="4862870"/>
          </a:xfrm>
          <a:prstGeom prst="rect">
            <a:avLst/>
          </a:prstGeom>
          <a:noFill/>
        </p:spPr>
        <p:txBody>
          <a:bodyPr wrap="square" rtlCol="0">
            <a:spAutoFit/>
          </a:bodyPr>
          <a:lstStyle/>
          <a:p>
            <a:r>
              <a:rPr lang="en-US" sz="2000" dirty="0" smtClean="0"/>
              <a:t>Are informative and discuss/ identify the differences</a:t>
            </a:r>
          </a:p>
          <a:p>
            <a:r>
              <a:rPr lang="en-US" sz="2000" dirty="0" smtClean="0"/>
              <a:t> and the similarities of </a:t>
            </a:r>
            <a:r>
              <a:rPr lang="en-US" sz="2000" b="1" dirty="0" smtClean="0"/>
              <a:t>two</a:t>
            </a:r>
            <a:r>
              <a:rPr lang="en-US" sz="2000" dirty="0" smtClean="0"/>
              <a:t> items, people, places, etc.</a:t>
            </a:r>
          </a:p>
          <a:p>
            <a:endParaRPr lang="en-US" sz="2000" dirty="0" smtClean="0"/>
          </a:p>
          <a:p>
            <a:r>
              <a:rPr lang="en-US" sz="2000" dirty="0" smtClean="0"/>
              <a:t>There are two methods to write:</a:t>
            </a:r>
          </a:p>
          <a:p>
            <a:endParaRPr lang="en-US" sz="1000" dirty="0" smtClean="0"/>
          </a:p>
          <a:p>
            <a:pPr marL="457200" indent="-457200"/>
            <a:r>
              <a:rPr lang="en-US" sz="2000" dirty="0" smtClean="0"/>
              <a:t>1.   Write all the information about the first subject of comparison, then list all the points of another subject of comparison.                     A</a:t>
            </a:r>
          </a:p>
          <a:p>
            <a:pPr marL="457200" indent="-457200"/>
            <a:r>
              <a:rPr lang="en-US" sz="2000" dirty="0" smtClean="0"/>
              <a:t>                                               B</a:t>
            </a:r>
          </a:p>
          <a:p>
            <a:pPr marL="457200" indent="-457200"/>
            <a:r>
              <a:rPr lang="en-US" sz="2000" dirty="0" smtClean="0"/>
              <a:t>                                               A</a:t>
            </a:r>
          </a:p>
          <a:p>
            <a:pPr marL="457200" indent="-457200"/>
            <a:r>
              <a:rPr lang="en-US" sz="2000" dirty="0" smtClean="0"/>
              <a:t>                                               B</a:t>
            </a:r>
          </a:p>
          <a:p>
            <a:pPr marL="457200" indent="-457200"/>
            <a:r>
              <a:rPr lang="en-US" sz="2000" dirty="0" smtClean="0"/>
              <a:t>2. Compare each point of the subject with the other one.</a:t>
            </a:r>
          </a:p>
          <a:p>
            <a:pPr marL="457200" indent="-457200"/>
            <a:r>
              <a:rPr lang="en-US" sz="2000" dirty="0" smtClean="0"/>
              <a:t>                                              A </a:t>
            </a:r>
            <a:r>
              <a:rPr lang="en-US" sz="2000" dirty="0" err="1" smtClean="0"/>
              <a:t>vs</a:t>
            </a:r>
            <a:r>
              <a:rPr lang="en-US" sz="2000" dirty="0" smtClean="0"/>
              <a:t> B</a:t>
            </a:r>
          </a:p>
          <a:p>
            <a:pPr marL="457200" indent="-457200"/>
            <a:r>
              <a:rPr lang="en-US" sz="2000" dirty="0" smtClean="0"/>
              <a:t>				       A </a:t>
            </a:r>
            <a:r>
              <a:rPr lang="en-US" sz="2000" dirty="0" err="1" smtClean="0"/>
              <a:t>vs</a:t>
            </a:r>
            <a:r>
              <a:rPr lang="en-US" sz="2000" dirty="0" smtClean="0"/>
              <a:t> B</a:t>
            </a:r>
          </a:p>
          <a:p>
            <a:pPr marL="457200" indent="-457200"/>
            <a:r>
              <a:rPr lang="en-US" sz="2000" dirty="0" smtClean="0"/>
              <a:t>                                              A </a:t>
            </a:r>
            <a:r>
              <a:rPr lang="en-US" sz="2000" dirty="0" err="1" smtClean="0"/>
              <a:t>vs</a:t>
            </a:r>
            <a:r>
              <a:rPr lang="en-US" sz="2000" dirty="0" smtClean="0"/>
              <a:t> B</a:t>
            </a:r>
          </a:p>
          <a:p>
            <a:pPr marL="457200" indent="-457200"/>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dirty="0" smtClean="0"/>
              <a:t>THANK YOU FOR YOUR ATTENTION! </a:t>
            </a:r>
            <a:endParaRPr lang="en-US" dirty="0"/>
          </a:p>
        </p:txBody>
      </p:sp>
      <p:sp>
        <p:nvSpPr>
          <p:cNvPr id="3" name="Content Placeholder 2"/>
          <p:cNvSpPr>
            <a:spLocks noGrp="1"/>
          </p:cNvSpPr>
          <p:nvPr>
            <p:ph idx="1"/>
          </p:nvPr>
        </p:nvSpPr>
        <p:spPr>
          <a:xfrm>
            <a:off x="228600" y="2362200"/>
            <a:ext cx="8686800" cy="3763963"/>
          </a:xfrm>
        </p:spPr>
        <p:txBody>
          <a:bodyPr/>
          <a:lstStyle/>
          <a:p>
            <a:pPr>
              <a:buNone/>
            </a:pPr>
            <a:r>
              <a:rPr lang="en-US" sz="4000" b="1" dirty="0" smtClean="0">
                <a:solidFill>
                  <a:schemeClr val="accent4">
                    <a:lumMod val="75000"/>
                  </a:schemeClr>
                </a:solidFill>
              </a:rPr>
              <a:t>Let’s try a narrative paragraph:</a:t>
            </a:r>
          </a:p>
          <a:p>
            <a:pPr>
              <a:buNone/>
            </a:pPr>
            <a:r>
              <a:rPr lang="en-US" sz="4000" b="1" dirty="0" smtClean="0">
                <a:solidFill>
                  <a:schemeClr val="accent4">
                    <a:lumMod val="75000"/>
                  </a:schemeClr>
                </a:solidFill>
              </a:rPr>
              <a:t>              Watch, Think, Write!</a:t>
            </a:r>
          </a:p>
          <a:p>
            <a:pPr>
              <a:buNone/>
            </a:pPr>
            <a:endParaRPr lang="en-US" sz="4000" b="1" dirty="0" smtClean="0">
              <a:solidFill>
                <a:schemeClr val="accent4">
                  <a:lumMod val="75000"/>
                </a:schemeClr>
              </a:solidFill>
            </a:endParaRPr>
          </a:p>
          <a:p>
            <a:pPr>
              <a:buNone/>
            </a:pPr>
            <a:r>
              <a:rPr lang="en-US" sz="4000" b="1" dirty="0" smtClean="0">
                <a:solidFill>
                  <a:schemeClr val="accent4">
                    <a:lumMod val="75000"/>
                  </a:schemeClr>
                </a:solidFill>
                <a:hlinkClick r:id="rId3"/>
              </a:rPr>
              <a:t>http://ed.ted.com/on/ePeiM98M</a:t>
            </a:r>
            <a:endParaRPr lang="en-US" sz="4000" b="1" dirty="0" smtClean="0">
              <a:solidFill>
                <a:schemeClr val="accent4">
                  <a:lumMod val="75000"/>
                </a:schemeClr>
              </a:solidFill>
            </a:endParaRPr>
          </a:p>
          <a:p>
            <a:pPr>
              <a:buNone/>
            </a:pPr>
            <a:endParaRPr lang="en-US" sz="4000" b="1" dirty="0" smtClean="0">
              <a:solidFill>
                <a:schemeClr val="accent4">
                  <a:lumMod val="75000"/>
                </a:schemeClr>
              </a:solidFill>
            </a:endParaRPr>
          </a:p>
          <a:p>
            <a:pPr>
              <a:buNone/>
            </a:pPr>
            <a:endParaRPr lang="en-US" sz="5400" b="1" dirty="0">
              <a:solidFill>
                <a:schemeClr val="accent4">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838200"/>
            <a:ext cx="9525000" cy="807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60000"/>
            <a:lumOff val="40000"/>
            <a:alpha val="3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sz="2800" dirty="0" smtClean="0">
                <a:solidFill>
                  <a:schemeClr val="tx2">
                    <a:lumMod val="75000"/>
                  </a:schemeClr>
                </a:solidFill>
                <a:latin typeface="Chalkboard"/>
                <a:cs typeface="Chalkboard"/>
              </a:rPr>
              <a:t/>
            </a:r>
            <a:br>
              <a:rPr lang="en-US" sz="2800" dirty="0" smtClean="0">
                <a:solidFill>
                  <a:schemeClr val="tx2">
                    <a:lumMod val="75000"/>
                  </a:schemeClr>
                </a:solidFill>
                <a:latin typeface="Chalkboard"/>
                <a:cs typeface="Chalkboard"/>
              </a:rPr>
            </a:br>
            <a:r>
              <a:rPr lang="en-US" sz="2800" dirty="0" smtClean="0">
                <a:solidFill>
                  <a:schemeClr val="tx2">
                    <a:lumMod val="75000"/>
                  </a:schemeClr>
                </a:solidFill>
                <a:latin typeface="Chalkboard"/>
                <a:cs typeface="Chalkboard"/>
              </a:rPr>
              <a:t>What is the term essay ? What are the types of essay used in academia!</a:t>
            </a:r>
            <a:r>
              <a:rPr lang="en-US" dirty="0" smtClean="0"/>
              <a:t/>
            </a:r>
            <a:br>
              <a:rPr lang="en-US" dirty="0" smtClean="0"/>
            </a:br>
            <a:endParaRPr lang="en-US" dirty="0"/>
          </a:p>
        </p:txBody>
      </p:sp>
      <p:sp>
        <p:nvSpPr>
          <p:cNvPr id="3" name="Content Placeholder 2"/>
          <p:cNvSpPr>
            <a:spLocks noGrp="1"/>
          </p:cNvSpPr>
          <p:nvPr>
            <p:ph idx="1"/>
          </p:nvPr>
        </p:nvSpPr>
        <p:spPr>
          <a:xfrm>
            <a:off x="457200" y="2667000"/>
            <a:ext cx="8305800" cy="3657600"/>
          </a:xfrm>
        </p:spPr>
        <p:txBody>
          <a:bodyPr/>
          <a:lstStyle/>
          <a:p>
            <a:r>
              <a:rPr lang="en-US" sz="2000" b="1" dirty="0" smtClean="0"/>
              <a:t>The word “essay” means “to try.”</a:t>
            </a:r>
          </a:p>
          <a:p>
            <a:r>
              <a:rPr lang="en-US" sz="2000" b="1" dirty="0" smtClean="0"/>
              <a:t>It is a short piece of non-fiction: an editorial, a feature story or a critical study.</a:t>
            </a:r>
          </a:p>
          <a:p>
            <a:pPr>
              <a:buNone/>
            </a:pPr>
            <a:endParaRPr lang="en-US" sz="2000" b="1" dirty="0" smtClean="0"/>
          </a:p>
          <a:p>
            <a:r>
              <a:rPr lang="en-US" sz="2000" b="1" dirty="0" smtClean="0"/>
              <a:t>The term was first used during the Renaissance ( 16</a:t>
            </a:r>
            <a:r>
              <a:rPr lang="en-US" sz="2000" b="1" baseline="30000" dirty="0" smtClean="0"/>
              <a:t>th</a:t>
            </a:r>
            <a:r>
              <a:rPr lang="en-US" sz="2000" b="1" dirty="0" smtClean="0"/>
              <a:t> century) by Michel Montaigne  who attempted to “assay” his thoughts on human perception. </a:t>
            </a:r>
          </a:p>
          <a:p>
            <a:pPr>
              <a:buNone/>
            </a:pPr>
            <a:endParaRPr lang="en-US" sz="2000" b="1" dirty="0" smtClean="0"/>
          </a:p>
          <a:p>
            <a:r>
              <a:rPr lang="en-US" sz="2000" b="1" dirty="0" smtClean="0"/>
              <a:t>The essay differs from the article as in the essay the pleasure of reading takes precedence over the information in the text!</a:t>
            </a:r>
          </a:p>
          <a:p>
            <a:endParaRPr lang="en-US" sz="2000" b="1" dirty="0" smtClean="0"/>
          </a:p>
          <a:p>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01683"/>
                </a:solidFill>
              </a:rPr>
              <a:t>WHAT TO REMEMBER WHILE WRITING AN ESSAY</a:t>
            </a:r>
            <a:endParaRPr lang="en-US" b="1" dirty="0">
              <a:solidFill>
                <a:srgbClr val="B01683"/>
              </a:solidFill>
            </a:endParaRPr>
          </a:p>
        </p:txBody>
      </p:sp>
      <p:sp>
        <p:nvSpPr>
          <p:cNvPr id="3" name="Content Placeholder 2"/>
          <p:cNvSpPr>
            <a:spLocks noGrp="1"/>
          </p:cNvSpPr>
          <p:nvPr>
            <p:ph idx="1"/>
          </p:nvPr>
        </p:nvSpPr>
        <p:spPr>
          <a:xfrm>
            <a:off x="228600" y="1600200"/>
            <a:ext cx="8610600" cy="4525963"/>
          </a:xfrm>
        </p:spPr>
        <p:txBody>
          <a:bodyPr/>
          <a:lstStyle/>
          <a:p>
            <a:r>
              <a:rPr lang="en-US" sz="2800" b="1" dirty="0" smtClean="0">
                <a:solidFill>
                  <a:srgbClr val="660066"/>
                </a:solidFill>
              </a:rPr>
              <a:t>Organization and Structure</a:t>
            </a:r>
          </a:p>
          <a:p>
            <a:pPr>
              <a:buNone/>
            </a:pPr>
            <a:r>
              <a:rPr lang="en-US" sz="2800" dirty="0" smtClean="0"/>
              <a:t> </a:t>
            </a:r>
            <a:r>
              <a:rPr lang="en-US" sz="2000" dirty="0" smtClean="0"/>
              <a:t>(academic essays have the 5 paragraph base- structure: Introduction, 3 Main Body Paragraphs, and Conclusion)</a:t>
            </a:r>
          </a:p>
          <a:p>
            <a:r>
              <a:rPr lang="en-US" sz="2800" b="1" dirty="0" smtClean="0">
                <a:solidFill>
                  <a:srgbClr val="660066"/>
                </a:solidFill>
              </a:rPr>
              <a:t>Rhetorical appeals: Ethos, Pathos, Logos</a:t>
            </a:r>
          </a:p>
          <a:p>
            <a:pPr>
              <a:buNone/>
            </a:pPr>
            <a:endParaRPr lang="en-US" sz="1200" b="1" dirty="0" smtClean="0">
              <a:solidFill>
                <a:srgbClr val="660066"/>
              </a:solidFill>
            </a:endParaRPr>
          </a:p>
          <a:p>
            <a:r>
              <a:rPr lang="en-US" sz="2800" b="1" dirty="0" smtClean="0">
                <a:solidFill>
                  <a:srgbClr val="660066"/>
                </a:solidFill>
              </a:rPr>
              <a:t>Implied audience/reader</a:t>
            </a:r>
          </a:p>
          <a:p>
            <a:pPr>
              <a:buNone/>
            </a:pPr>
            <a:r>
              <a:rPr lang="en-US" sz="2000" dirty="0" smtClean="0"/>
              <a:t>“ The reader of an essay is called on to join in the making of the meaning”</a:t>
            </a:r>
          </a:p>
          <a:p>
            <a:pPr>
              <a:buNone/>
            </a:pPr>
            <a:endParaRPr lang="en-US" sz="1200" dirty="0" smtClean="0"/>
          </a:p>
          <a:p>
            <a:r>
              <a:rPr lang="en-US" sz="2800" b="1" dirty="0" smtClean="0">
                <a:solidFill>
                  <a:srgbClr val="660066"/>
                </a:solidFill>
              </a:rPr>
              <a:t>Author’s voice (the essayist)</a:t>
            </a:r>
          </a:p>
          <a:p>
            <a:pPr>
              <a:buNone/>
            </a:pPr>
            <a:r>
              <a:rPr lang="en-US" sz="2000" dirty="0" smtClean="0"/>
              <a:t>   </a:t>
            </a:r>
            <a:r>
              <a:rPr lang="en-US" sz="2000" dirty="0" smtClean="0">
                <a:solidFill>
                  <a:srgbClr val="B51688"/>
                </a:solidFill>
              </a:rPr>
              <a:t>“Voice is the essayist most proper but most dangerous and delicate tool” </a:t>
            </a:r>
            <a:r>
              <a:rPr lang="en-US" sz="2000" dirty="0" smtClean="0"/>
              <a:t>(</a:t>
            </a:r>
            <a:r>
              <a:rPr lang="en-US" sz="2000" dirty="0" err="1" smtClean="0"/>
              <a:t>Virgina</a:t>
            </a:r>
            <a:r>
              <a:rPr lang="en-US" sz="2000" dirty="0" smtClean="0"/>
              <a:t> Woolf, British author) </a:t>
            </a:r>
          </a:p>
          <a:p>
            <a:pPr>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5486400" cy="1143000"/>
          </a:xfrm>
        </p:spPr>
        <p:txBody>
          <a:bodyPr/>
          <a:lstStyle/>
          <a:p>
            <a:endParaRPr lang="en-US" b="1" dirty="0">
              <a:solidFill>
                <a:schemeClr val="tx2"/>
              </a:solidFill>
            </a:endParaRPr>
          </a:p>
        </p:txBody>
      </p:sp>
      <p:sp>
        <p:nvSpPr>
          <p:cNvPr id="3" name="Content Placeholder 2"/>
          <p:cNvSpPr>
            <a:spLocks noGrp="1"/>
          </p:cNvSpPr>
          <p:nvPr>
            <p:ph idx="1"/>
          </p:nvPr>
        </p:nvSpPr>
        <p:spPr>
          <a:xfrm>
            <a:off x="228600" y="2667000"/>
            <a:ext cx="8610600" cy="3886200"/>
          </a:xfrm>
        </p:spPr>
        <p:txBody>
          <a:bodyPr/>
          <a:lstStyle/>
          <a:p>
            <a:pPr>
              <a:buNone/>
            </a:pPr>
            <a:endParaRPr lang="en-US" dirty="0" smtClean="0"/>
          </a:p>
          <a:p>
            <a:pPr>
              <a:buNone/>
            </a:pPr>
            <a:endParaRPr lang="en-US" dirty="0" smtClean="0"/>
          </a:p>
          <a:p>
            <a:endParaRPr lang="en-US" dirty="0" smtClean="0"/>
          </a:p>
          <a:p>
            <a:pPr>
              <a:buNone/>
            </a:pPr>
            <a:endParaRPr lang="en-US" b="1" dirty="0" smtClean="0"/>
          </a:p>
        </p:txBody>
      </p:sp>
      <p:sp>
        <p:nvSpPr>
          <p:cNvPr id="7" name="TextBox 6"/>
          <p:cNvSpPr txBox="1"/>
          <p:nvPr/>
        </p:nvSpPr>
        <p:spPr>
          <a:xfrm>
            <a:off x="457200" y="3200401"/>
            <a:ext cx="8382000" cy="3416320"/>
          </a:xfrm>
          <a:prstGeom prst="rect">
            <a:avLst/>
          </a:prstGeom>
          <a:noFill/>
        </p:spPr>
        <p:txBody>
          <a:bodyPr wrap="square" rtlCol="0">
            <a:spAutoFit/>
          </a:bodyPr>
          <a:lstStyle/>
          <a:p>
            <a:r>
              <a:rPr lang="en-US" sz="2000" b="1" dirty="0" smtClean="0">
                <a:solidFill>
                  <a:schemeClr val="accent6">
                    <a:lumMod val="50000"/>
                  </a:schemeClr>
                </a:solidFill>
                <a:latin typeface="Arial Black"/>
                <a:ea typeface="Apple LiGothic Medium"/>
                <a:cs typeface="Arial Black"/>
              </a:rPr>
              <a:t>Narrate = to tell a story</a:t>
            </a: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Narrative essays are personal experiences, interesting,</a:t>
            </a:r>
          </a:p>
          <a:p>
            <a:r>
              <a:rPr lang="en-US" b="1" dirty="0" smtClean="0">
                <a:solidFill>
                  <a:srgbClr val="0000FF"/>
                </a:solidFill>
                <a:latin typeface="Comic Sans MS"/>
                <a:cs typeface="Comic Sans MS"/>
              </a:rPr>
              <a:t>important events  shared by the author</a:t>
            </a:r>
          </a:p>
          <a:p>
            <a:endParaRPr lang="en-US" b="1" dirty="0" smtClean="0">
              <a:solidFill>
                <a:srgbClr val="0000FF"/>
              </a:solidFill>
              <a:latin typeface="Comic Sans MS"/>
              <a:cs typeface="Comic Sans MS"/>
            </a:endParaRP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The writing should be personalized, reflecting the writer’s style and personality.</a:t>
            </a: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It is generally written in 1</a:t>
            </a:r>
            <a:r>
              <a:rPr lang="en-US" b="1" baseline="30000" dirty="0" smtClean="0">
                <a:solidFill>
                  <a:srgbClr val="0000FF"/>
                </a:solidFill>
                <a:latin typeface="Comic Sans MS"/>
                <a:cs typeface="Comic Sans MS"/>
              </a:rPr>
              <a:t>st</a:t>
            </a:r>
            <a:r>
              <a:rPr lang="en-US" b="1" dirty="0" smtClean="0">
                <a:solidFill>
                  <a:srgbClr val="0000FF"/>
                </a:solidFill>
                <a:latin typeface="Comic Sans MS"/>
                <a:cs typeface="Comic Sans MS"/>
              </a:rPr>
              <a:t> person (using “I”)</a:t>
            </a:r>
          </a:p>
          <a:p>
            <a:endParaRPr lang="en-US" b="1" dirty="0" smtClean="0">
              <a:solidFill>
                <a:srgbClr val="0000FF"/>
              </a:solidFill>
              <a:latin typeface="Comic Sans MS"/>
              <a:cs typeface="Comic Sans MS"/>
            </a:endParaRPr>
          </a:p>
          <a:p>
            <a:r>
              <a:rPr lang="en-US" b="1" dirty="0" smtClean="0">
                <a:solidFill>
                  <a:srgbClr val="0000FF"/>
                </a:solidFill>
                <a:latin typeface="Comic Sans MS"/>
                <a:cs typeface="Comic Sans MS"/>
              </a:rPr>
              <a:t> </a:t>
            </a:r>
            <a:endParaRPr lang="en-US" b="1" dirty="0">
              <a:solidFill>
                <a:srgbClr val="0000FF"/>
              </a:solidFill>
              <a:latin typeface="Comic Sans MS"/>
              <a:cs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000000"/>
            </a:gs>
            <a:gs pos="77000">
              <a:schemeClr val="bg1">
                <a:alpha val="23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solidFill>
                  <a:srgbClr val="008000"/>
                </a:solidFill>
              </a:rPr>
              <a:t>Essential Elements of Narrative Essays</a:t>
            </a:r>
            <a:r>
              <a:rPr lang="en-US" b="1" dirty="0" smtClean="0"/>
              <a:t/>
            </a:r>
            <a:br>
              <a:rPr lang="en-US" b="1" dirty="0" smtClean="0"/>
            </a:br>
            <a:endParaRPr lang="en-US" dirty="0"/>
          </a:p>
        </p:txBody>
      </p:sp>
      <p:sp>
        <p:nvSpPr>
          <p:cNvPr id="3" name="Content Placeholder 2"/>
          <p:cNvSpPr>
            <a:spLocks noGrp="1"/>
          </p:cNvSpPr>
          <p:nvPr>
            <p:ph idx="1"/>
          </p:nvPr>
        </p:nvSpPr>
        <p:spPr>
          <a:xfrm>
            <a:off x="381000" y="1524000"/>
            <a:ext cx="8382000" cy="5105400"/>
          </a:xfrm>
        </p:spPr>
        <p:txBody>
          <a:bodyPr/>
          <a:lstStyle/>
          <a:p>
            <a:pPr>
              <a:buNone/>
            </a:pPr>
            <a:r>
              <a:rPr lang="en-US" sz="1800" dirty="0" smtClean="0"/>
              <a:t>The focus of a narrative essay is the plot, which is told using enough details:</a:t>
            </a:r>
          </a:p>
          <a:p>
            <a:r>
              <a:rPr lang="en-US" sz="1800" dirty="0" smtClean="0"/>
              <a:t>It is usually told chronologically.</a:t>
            </a:r>
          </a:p>
          <a:p>
            <a:r>
              <a:rPr lang="en-US" sz="1800" dirty="0" smtClean="0"/>
              <a:t>It usually has a purpose, which is usually stated in the opening sentence.</a:t>
            </a:r>
          </a:p>
          <a:p>
            <a:r>
              <a:rPr lang="en-US" sz="1800" dirty="0" smtClean="0"/>
              <a:t>It may use dialogue.</a:t>
            </a:r>
          </a:p>
          <a:p>
            <a:r>
              <a:rPr lang="en-US" sz="1800" dirty="0" smtClean="0"/>
              <a:t>It is written with sensory details and vivid descriptions to involve the reader. All these details relate in some way to the main point the writer is making.</a:t>
            </a:r>
            <a:endParaRPr lang="en-US" sz="1600" dirty="0" smtClean="0"/>
          </a:p>
          <a:p>
            <a:pPr>
              <a:buNone/>
            </a:pPr>
            <a:r>
              <a:rPr lang="en-US" b="1" dirty="0" smtClean="0">
                <a:solidFill>
                  <a:srgbClr val="008000"/>
                </a:solidFill>
              </a:rPr>
              <a:t>A Sample Narrative essay beginning:</a:t>
            </a:r>
          </a:p>
          <a:p>
            <a:pPr>
              <a:buNone/>
            </a:pPr>
            <a:r>
              <a:rPr lang="en-US" sz="2400" dirty="0" smtClean="0"/>
              <a:t>“Learning something new can be a scary</a:t>
            </a:r>
          </a:p>
          <a:p>
            <a:pPr>
              <a:buNone/>
            </a:pPr>
            <a:r>
              <a:rPr lang="en-US" sz="2400" dirty="0" smtClean="0"/>
              <a:t>experience. One of the hardest things I've ever</a:t>
            </a:r>
          </a:p>
          <a:p>
            <a:pPr>
              <a:buNone/>
            </a:pPr>
            <a:r>
              <a:rPr lang="en-US" sz="2400" dirty="0" smtClean="0"/>
              <a:t>had to do was learn how to swim. I was always</a:t>
            </a:r>
          </a:p>
          <a:p>
            <a:pPr>
              <a:buNone/>
            </a:pPr>
            <a:r>
              <a:rPr lang="en-US" sz="2400" dirty="0" smtClean="0"/>
              <a:t>afraid of the water, but I decided that swimming was and</a:t>
            </a:r>
          </a:p>
          <a:p>
            <a:pPr>
              <a:buNone/>
            </a:pPr>
            <a:r>
              <a:rPr lang="en-US" sz="2400" dirty="0" smtClean="0"/>
              <a:t>important skill that I should learn.”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smtClean="0">
                <a:solidFill>
                  <a:srgbClr val="C00000"/>
                </a:solidFill>
                <a:latin typeface="BlairMdITC TT-Medium"/>
                <a:cs typeface="BlairMdITC TT-Medium"/>
              </a:rPr>
              <a:t>Exemplification essay</a:t>
            </a:r>
            <a:endParaRPr lang="en-US" dirty="0">
              <a:solidFill>
                <a:srgbClr val="C00000"/>
              </a:solidFill>
              <a:latin typeface="BlairMdITC TT-Medium"/>
              <a:cs typeface="BlairMdITC TT-Medium"/>
            </a:endParaRPr>
          </a:p>
        </p:txBody>
      </p:sp>
      <p:sp>
        <p:nvSpPr>
          <p:cNvPr id="3" name="Content Placeholder 2"/>
          <p:cNvSpPr>
            <a:spLocks noGrp="1"/>
          </p:cNvSpPr>
          <p:nvPr>
            <p:ph idx="1"/>
          </p:nvPr>
        </p:nvSpPr>
        <p:spPr>
          <a:xfrm>
            <a:off x="457200" y="1219200"/>
            <a:ext cx="8229600" cy="5410200"/>
          </a:xfrm>
        </p:spPr>
        <p:txBody>
          <a:bodyPr/>
          <a:lstStyle/>
          <a:p>
            <a:pPr>
              <a:buNone/>
            </a:pPr>
            <a:endParaRPr lang="en-US" dirty="0" smtClean="0"/>
          </a:p>
          <a:p>
            <a:endParaRPr lang="en-US" dirty="0" smtClean="0">
              <a:solidFill>
                <a:srgbClr val="C00000"/>
              </a:solidFill>
            </a:endParaRPr>
          </a:p>
          <a:p>
            <a:endParaRPr lang="en-US" dirty="0"/>
          </a:p>
        </p:txBody>
      </p:sp>
      <p:sp>
        <p:nvSpPr>
          <p:cNvPr id="4" name="TextBox 3"/>
          <p:cNvSpPr txBox="1"/>
          <p:nvPr/>
        </p:nvSpPr>
        <p:spPr>
          <a:xfrm>
            <a:off x="266700" y="2057400"/>
            <a:ext cx="8610600" cy="5078313"/>
          </a:xfrm>
          <a:prstGeom prst="rect">
            <a:avLst/>
          </a:prstGeom>
          <a:noFill/>
        </p:spPr>
        <p:txBody>
          <a:bodyPr wrap="square" rtlCol="0">
            <a:spAutoFit/>
          </a:bodyPr>
          <a:lstStyle/>
          <a:p>
            <a:r>
              <a:rPr lang="en-US" sz="2400" dirty="0" smtClean="0"/>
              <a:t>Exemplification essay shows a certain stand, argument </a:t>
            </a:r>
          </a:p>
          <a:p>
            <a:r>
              <a:rPr lang="en-US" sz="2400" dirty="0" smtClean="0"/>
              <a:t>that is supported by many examples.</a:t>
            </a:r>
          </a:p>
          <a:p>
            <a:endParaRPr lang="en-US" sz="2400" dirty="0" smtClean="0"/>
          </a:p>
          <a:p>
            <a:endParaRPr lang="en-US" sz="2400" dirty="0" smtClean="0"/>
          </a:p>
          <a:p>
            <a:r>
              <a:rPr lang="en-US" sz="4400" dirty="0" smtClean="0">
                <a:solidFill>
                  <a:srgbClr val="C00000"/>
                </a:solidFill>
                <a:latin typeface="BlairMdITC TT-Medium"/>
                <a:ea typeface="+mj-ea"/>
                <a:cs typeface="BlairMdITC TT-Medium"/>
              </a:rPr>
              <a:t>EXPOSITION ESSAY</a:t>
            </a:r>
          </a:p>
          <a:p>
            <a:endParaRPr lang="en-US" sz="4400" dirty="0" smtClean="0">
              <a:solidFill>
                <a:srgbClr val="C00000"/>
              </a:solidFill>
              <a:latin typeface="BlairMdITC TT-Medium"/>
              <a:ea typeface="+mj-ea"/>
              <a:cs typeface="BlairMdITC TT-Medium"/>
            </a:endParaRPr>
          </a:p>
          <a:p>
            <a:r>
              <a:rPr lang="en-US" sz="2400" dirty="0" smtClean="0">
                <a:solidFill>
                  <a:srgbClr val="000000"/>
                </a:solidFill>
                <a:latin typeface="Arial"/>
                <a:ea typeface="+mj-ea"/>
                <a:cs typeface="Arial"/>
              </a:rPr>
              <a:t>The expository essay is to present, completely and fairly</a:t>
            </a:r>
          </a:p>
          <a:p>
            <a:r>
              <a:rPr lang="en-US" sz="2400" dirty="0" smtClean="0">
                <a:solidFill>
                  <a:srgbClr val="000000"/>
                </a:solidFill>
                <a:latin typeface="Arial"/>
                <a:ea typeface="+mj-ea"/>
                <a:cs typeface="Arial"/>
              </a:rPr>
              <a:t>other people’s views or to report about an event or a situation.</a:t>
            </a:r>
          </a:p>
          <a:p>
            <a:r>
              <a:rPr lang="en-US" sz="2400" dirty="0" smtClean="0">
                <a:solidFill>
                  <a:srgbClr val="000000"/>
                </a:solidFill>
                <a:latin typeface="Arial"/>
                <a:ea typeface="+mj-ea"/>
                <a:cs typeface="Arial"/>
              </a:rPr>
              <a:t>It presents a subject in details without criticism or argument.</a:t>
            </a:r>
          </a:p>
          <a:p>
            <a:endParaRPr lang="en-US" sz="4400" dirty="0" smtClean="0">
              <a:solidFill>
                <a:srgbClr val="C00000"/>
              </a:solidFill>
              <a:latin typeface="BlairMdITC TT-Medium"/>
              <a:ea typeface="+mj-ea"/>
              <a:cs typeface="BlairMdITC TT-Medium"/>
            </a:endParaRPr>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0000"/>
                </a:solidFill>
              </a:rPr>
              <a:t>DEFINITION ESSAY</a:t>
            </a:r>
            <a:endParaRPr lang="en-US" sz="4800" dirty="0">
              <a:solidFill>
                <a:srgbClr val="FF0000"/>
              </a:solidFill>
            </a:endParaRPr>
          </a:p>
        </p:txBody>
      </p:sp>
      <p:sp>
        <p:nvSpPr>
          <p:cNvPr id="3" name="Content Placeholder 2"/>
          <p:cNvSpPr>
            <a:spLocks noGrp="1"/>
          </p:cNvSpPr>
          <p:nvPr>
            <p:ph idx="1"/>
          </p:nvPr>
        </p:nvSpPr>
        <p:spPr>
          <a:xfrm>
            <a:off x="228600" y="1447800"/>
            <a:ext cx="8686800" cy="5029200"/>
          </a:xfrm>
        </p:spPr>
        <p:txBody>
          <a:bodyPr/>
          <a:lstStyle/>
          <a:p>
            <a:pPr>
              <a:buNone/>
            </a:pPr>
            <a:endParaRPr lang="en-US" sz="2800" dirty="0" smtClean="0"/>
          </a:p>
          <a:p>
            <a:pPr>
              <a:buNone/>
            </a:pPr>
            <a:r>
              <a:rPr lang="en-US" dirty="0" smtClean="0">
                <a:solidFill>
                  <a:srgbClr val="C00000"/>
                </a:solidFill>
              </a:rPr>
              <a:t>                       </a:t>
            </a:r>
            <a:endParaRPr lang="en-US" dirty="0">
              <a:solidFill>
                <a:srgbClr val="C00000"/>
              </a:solidFill>
            </a:endParaRPr>
          </a:p>
        </p:txBody>
      </p:sp>
      <p:sp>
        <p:nvSpPr>
          <p:cNvPr id="5" name="TextBox 4"/>
          <p:cNvSpPr txBox="1"/>
          <p:nvPr/>
        </p:nvSpPr>
        <p:spPr>
          <a:xfrm>
            <a:off x="304800" y="1295400"/>
            <a:ext cx="8610599" cy="4893647"/>
          </a:xfrm>
          <a:prstGeom prst="rect">
            <a:avLst/>
          </a:prstGeom>
          <a:noFill/>
        </p:spPr>
        <p:txBody>
          <a:bodyPr wrap="square" rtlCol="0">
            <a:spAutoFit/>
          </a:bodyPr>
          <a:lstStyle/>
          <a:p>
            <a:r>
              <a:rPr lang="en-US" sz="2400" dirty="0" smtClean="0"/>
              <a:t>It defines, explains to the reader the understanding of the key terms and concepts or of the overall subject. It usually included the “accepted” dictionary definition and shows the writer’s own perception of the subject.</a:t>
            </a:r>
          </a:p>
          <a:p>
            <a:endParaRPr lang="en-US" sz="2400" dirty="0" smtClean="0"/>
          </a:p>
          <a:p>
            <a:r>
              <a:rPr lang="en-US" sz="4000" dirty="0" smtClean="0">
                <a:solidFill>
                  <a:srgbClr val="FF0000"/>
                </a:solidFill>
                <a:latin typeface="+mj-lt"/>
                <a:ea typeface="+mj-ea"/>
                <a:cs typeface="+mj-cs"/>
              </a:rPr>
              <a:t>ARGUMENTATIVE/ </a:t>
            </a:r>
          </a:p>
          <a:p>
            <a:r>
              <a:rPr lang="en-US" sz="4000" dirty="0" smtClean="0">
                <a:solidFill>
                  <a:srgbClr val="FF0000"/>
                </a:solidFill>
                <a:latin typeface="+mj-lt"/>
                <a:ea typeface="+mj-ea"/>
                <a:cs typeface="+mj-cs"/>
              </a:rPr>
              <a:t>                 PERSUASIVE ESSAY</a:t>
            </a:r>
          </a:p>
          <a:p>
            <a:r>
              <a:rPr lang="en-US" sz="2400" dirty="0" smtClean="0"/>
              <a:t>Introduces a point/ argument and with the supportive points tries to persuade the reader to take a certain action. </a:t>
            </a:r>
          </a:p>
          <a:p>
            <a:r>
              <a:rPr lang="en-US" sz="2400" dirty="0" smtClean="0"/>
              <a:t>Considers/ Uses Rhetorical appeals: Ethos, pathos, Logos</a:t>
            </a:r>
          </a:p>
          <a:p>
            <a:endParaRPr lang="en-US" sz="4000" dirty="0" smtClean="0">
              <a:solidFill>
                <a:srgbClr val="FF0000"/>
              </a:solidFill>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7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65000"/>
                    <a:lumOff val="35000"/>
                  </a:schemeClr>
                </a:solidFill>
                <a:latin typeface="BlairMdITC TT-Medium"/>
                <a:cs typeface="BlairMdITC TT-Medium"/>
              </a:rPr>
              <a:t>Descriptive</a:t>
            </a:r>
            <a:endParaRPr lang="en-US" b="1" dirty="0">
              <a:solidFill>
                <a:schemeClr val="tx1">
                  <a:lumMod val="65000"/>
                  <a:lumOff val="35000"/>
                </a:schemeClr>
              </a:solidFill>
              <a:latin typeface="BlairMdITC TT-Medium"/>
              <a:cs typeface="BlairMdITC TT-Medium"/>
            </a:endParaRPr>
          </a:p>
        </p:txBody>
      </p:sp>
      <p:sp>
        <p:nvSpPr>
          <p:cNvPr id="3" name="Content Placeholder 2"/>
          <p:cNvSpPr>
            <a:spLocks noGrp="1"/>
          </p:cNvSpPr>
          <p:nvPr>
            <p:ph idx="1"/>
          </p:nvPr>
        </p:nvSpPr>
        <p:spPr/>
        <p:txBody>
          <a:bodyPr/>
          <a:lstStyle/>
          <a:p>
            <a:pPr>
              <a:buNone/>
            </a:pPr>
            <a:r>
              <a:rPr lang="en-US" b="1" dirty="0" smtClean="0">
                <a:solidFill>
                  <a:schemeClr val="bg1">
                    <a:lumMod val="50000"/>
                  </a:schemeClr>
                </a:solidFill>
                <a:latin typeface="Arial Black"/>
                <a:cs typeface="Arial Black"/>
              </a:rPr>
              <a:t>Description conveys the qualities of a subject ( person, place, object) and focuses on concrete details, usually sensory details: sight, sound, taste, smell, etc.</a:t>
            </a:r>
          </a:p>
          <a:p>
            <a:pPr>
              <a:buNone/>
            </a:pPr>
            <a:endParaRPr lang="en-US" b="1" dirty="0" smtClean="0">
              <a:solidFill>
                <a:schemeClr val="bg1">
                  <a:lumMod val="50000"/>
                </a:schemeClr>
              </a:solidFill>
              <a:latin typeface="Arial Black"/>
              <a:cs typeface="Arial Black"/>
            </a:endParaRPr>
          </a:p>
          <a:p>
            <a:pPr>
              <a:buNone/>
            </a:pPr>
            <a:r>
              <a:rPr lang="en-US" b="1" dirty="0" smtClean="0">
                <a:solidFill>
                  <a:srgbClr val="595959"/>
                </a:solidFill>
                <a:latin typeface="Arial Black"/>
                <a:cs typeface="Arial Black"/>
              </a:rPr>
              <a:t>Features</a:t>
            </a:r>
            <a:r>
              <a:rPr lang="en-US" b="1" dirty="0" smtClean="0">
                <a:solidFill>
                  <a:schemeClr val="bg1">
                    <a:lumMod val="50000"/>
                  </a:schemeClr>
                </a:solidFill>
                <a:latin typeface="Arial Black"/>
                <a:cs typeface="Arial Black"/>
              </a:rPr>
              <a:t>: </a:t>
            </a:r>
            <a:r>
              <a:rPr lang="en-US" sz="2000" b="1" dirty="0" smtClean="0">
                <a:solidFill>
                  <a:schemeClr val="bg1">
                    <a:lumMod val="50000"/>
                  </a:schemeClr>
                </a:solidFill>
                <a:latin typeface="Arial Black"/>
                <a:cs typeface="Arial Black"/>
              </a:rPr>
              <a:t>Specific, descriptive details</a:t>
            </a:r>
          </a:p>
          <a:p>
            <a:pPr>
              <a:buNone/>
            </a:pPr>
            <a:r>
              <a:rPr lang="en-US" sz="2000" b="1" dirty="0" smtClean="0">
                <a:solidFill>
                  <a:schemeClr val="bg1">
                    <a:lumMod val="50000"/>
                  </a:schemeClr>
                </a:solidFill>
                <a:latin typeface="Arial Black"/>
                <a:cs typeface="Arial Black"/>
              </a:rPr>
              <a:t>                            A clear pattern of organization.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6228"/>
                </a:solidFill>
                <a:latin typeface="Arial Black"/>
                <a:cs typeface="Arial Black"/>
              </a:rPr>
              <a:t>Evaluation Essay</a:t>
            </a:r>
            <a:endParaRPr lang="en-US" b="1" dirty="0">
              <a:solidFill>
                <a:srgbClr val="4F6228"/>
              </a:solidFill>
              <a:latin typeface="Arial Black"/>
              <a:cs typeface="Arial Black"/>
            </a:endParaRPr>
          </a:p>
        </p:txBody>
      </p:sp>
      <p:sp>
        <p:nvSpPr>
          <p:cNvPr id="3" name="Content Placeholder 2"/>
          <p:cNvSpPr>
            <a:spLocks noGrp="1"/>
          </p:cNvSpPr>
          <p:nvPr>
            <p:ph idx="1"/>
          </p:nvPr>
        </p:nvSpPr>
        <p:spPr>
          <a:xfrm>
            <a:off x="457200" y="1524000"/>
            <a:ext cx="8686800" cy="4525963"/>
          </a:xfrm>
        </p:spPr>
        <p:txBody>
          <a:bodyPr/>
          <a:lstStyle/>
          <a:p>
            <a:pPr>
              <a:buNone/>
            </a:pPr>
            <a:r>
              <a:rPr lang="en-US" b="1" dirty="0" smtClean="0">
                <a:solidFill>
                  <a:srgbClr val="FF6600"/>
                </a:solidFill>
              </a:rPr>
              <a:t>Evaluative essay examines values, makes judgments, and brings forth different opinions.</a:t>
            </a:r>
          </a:p>
          <a:p>
            <a:endParaRPr lang="en-US" dirty="0" smtClean="0"/>
          </a:p>
          <a:p>
            <a:pPr>
              <a:buNone/>
            </a:pPr>
            <a:r>
              <a:rPr lang="en-US" b="1" dirty="0" smtClean="0">
                <a:solidFill>
                  <a:srgbClr val="595959"/>
                </a:solidFill>
              </a:rPr>
              <a:t>Features:</a:t>
            </a:r>
            <a:r>
              <a:rPr lang="en-US" dirty="0" smtClean="0"/>
              <a:t> </a:t>
            </a:r>
            <a:r>
              <a:rPr lang="en-US" sz="2000" b="1" dirty="0" smtClean="0">
                <a:solidFill>
                  <a:srgbClr val="FF6600"/>
                </a:solidFill>
              </a:rPr>
              <a:t>Critical thinking</a:t>
            </a:r>
          </a:p>
          <a:p>
            <a:pPr>
              <a:buNone/>
            </a:pPr>
            <a:r>
              <a:rPr lang="en-US" sz="2000" b="1" dirty="0" smtClean="0">
                <a:solidFill>
                  <a:srgbClr val="FF6600"/>
                </a:solidFill>
              </a:rPr>
              <a:t>                            Argument based on reasonable criteria</a:t>
            </a:r>
          </a:p>
          <a:p>
            <a:pPr>
              <a:buNone/>
            </a:pPr>
            <a:r>
              <a:rPr lang="en-US" sz="2000" b="1" dirty="0" smtClean="0">
                <a:solidFill>
                  <a:srgbClr val="FF6600"/>
                </a:solidFill>
              </a:rPr>
              <a:t>                            Supportive ideas for judgments</a:t>
            </a:r>
          </a:p>
          <a:p>
            <a:pPr>
              <a:buNone/>
            </a:pPr>
            <a:endParaRPr lang="en-US"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715</Words>
  <Application>Microsoft Macintosh PowerPoint</Application>
  <PresentationFormat>On-screen Show (4:3)</PresentationFormat>
  <Paragraphs>99</Paragraphs>
  <Slides>12</Slides>
  <Notes>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INTRODUCTION TO ESSAY TYPES </vt:lpstr>
      <vt:lpstr> What is the term essay ? What are the types of essay used in academia! </vt:lpstr>
      <vt:lpstr>WHAT TO REMEMBER WHILE WRITING AN ESSAY</vt:lpstr>
      <vt:lpstr>Slide 4</vt:lpstr>
      <vt:lpstr>Essential Elements of Narrative Essays </vt:lpstr>
      <vt:lpstr>Exemplification essay</vt:lpstr>
      <vt:lpstr>DEFINITION ESSAY</vt:lpstr>
      <vt:lpstr>Descriptive</vt:lpstr>
      <vt:lpstr>Evaluation Essay</vt:lpstr>
      <vt:lpstr>Compare-Contrast</vt:lpstr>
      <vt:lpstr>THANK YOU FOR YOUR ATTENTION! </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LAVC Writing Tutor</cp:lastModifiedBy>
  <cp:revision>29</cp:revision>
  <cp:lastPrinted>2013-02-11T16:16:10Z</cp:lastPrinted>
  <dcterms:created xsi:type="dcterms:W3CDTF">2013-02-21T23:13:48Z</dcterms:created>
  <dcterms:modified xsi:type="dcterms:W3CDTF">2013-02-21T23:14:22Z</dcterms:modified>
</cp:coreProperties>
</file>