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2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6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Default Extension="vml" ContentType="application/vnd.openxmlformats-officedocument.vmlDrawing"/>
  <Override PartName="/ppt/slideLayouts/slideLayout6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Default Extension="pict" ContentType="image/pict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slideLayouts/slideLayout53.xml" ContentType="application/vnd.openxmlformats-officedocument.presentationml.slideLayout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Default Extension="jpeg" ContentType="image/jpeg"/>
  <Override PartName="/ppt/slideLayouts/slideLayout5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Default Extension="wdp" ContentType="image/vnd.ms-photo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diagrams/drawing1.xml" ContentType="application/vnd.ms-office.drawingml.diagramDrawing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1"/>
  </p:notesMasterIdLst>
  <p:sldIdLst>
    <p:sldId id="265" r:id="rId7"/>
    <p:sldId id="266" r:id="rId8"/>
    <p:sldId id="267" r:id="rId9"/>
    <p:sldId id="271" r:id="rId10"/>
    <p:sldId id="272" r:id="rId11"/>
    <p:sldId id="268" r:id="rId12"/>
    <p:sldId id="257" r:id="rId13"/>
    <p:sldId id="258" r:id="rId14"/>
    <p:sldId id="259" r:id="rId15"/>
    <p:sldId id="260" r:id="rId16"/>
    <p:sldId id="261" r:id="rId17"/>
    <p:sldId id="269" r:id="rId18"/>
    <p:sldId id="26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13F4A-83D2-450B-B0BB-4E172E85282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B1C1-FA7C-4BA1-8EF2-826439AE5F8B}">
      <dgm:prSet phldrT="[Text]"/>
      <dgm:spPr/>
      <dgm:t>
        <a:bodyPr/>
        <a:lstStyle/>
        <a:p>
          <a:r>
            <a:rPr lang="en-US" dirty="0" smtClean="0"/>
            <a:t>VERBS</a:t>
          </a:r>
          <a:endParaRPr lang="en-US" dirty="0"/>
        </a:p>
      </dgm:t>
    </dgm:pt>
    <dgm:pt modelId="{4EFF95EA-8130-4AB5-99C5-35FCD86C094C}" type="parTrans" cxnId="{38842BC4-C68B-4B05-A205-8034134AE610}">
      <dgm:prSet/>
      <dgm:spPr/>
      <dgm:t>
        <a:bodyPr/>
        <a:lstStyle/>
        <a:p>
          <a:endParaRPr lang="en-US"/>
        </a:p>
      </dgm:t>
    </dgm:pt>
    <dgm:pt modelId="{BFBA4E04-0E2A-4D89-95DD-08A843C44A70}" type="sibTrans" cxnId="{38842BC4-C68B-4B05-A205-8034134AE610}">
      <dgm:prSet/>
      <dgm:spPr/>
      <dgm:t>
        <a:bodyPr/>
        <a:lstStyle/>
        <a:p>
          <a:endParaRPr lang="en-US"/>
        </a:p>
      </dgm:t>
    </dgm:pt>
    <dgm:pt modelId="{06FED26E-28FE-4076-AEDD-984AEA584B6B}">
      <dgm:prSet phldrT="[Text]"/>
      <dgm:spPr/>
      <dgm:t>
        <a:bodyPr/>
        <a:lstStyle/>
        <a:p>
          <a:r>
            <a:rPr lang="en-US" dirty="0" smtClean="0"/>
            <a:t>Go, </a:t>
          </a:r>
          <a:r>
            <a:rPr lang="en-US" dirty="0" smtClean="0">
              <a:solidFill>
                <a:srgbClr val="AA2B1E"/>
              </a:solidFill>
            </a:rPr>
            <a:t>B</a:t>
          </a:r>
          <a:r>
            <a:rPr lang="en-US" dirty="0" smtClean="0">
              <a:solidFill>
                <a:schemeClr val="accent2"/>
              </a:solidFill>
            </a:rPr>
            <a:t>e,</a:t>
          </a:r>
        </a:p>
        <a:p>
          <a:r>
            <a:rPr lang="en-US" dirty="0" smtClean="0">
              <a:solidFill>
                <a:srgbClr val="AA2B1E"/>
              </a:solidFill>
            </a:rPr>
            <a:t>Do</a:t>
          </a:r>
          <a:r>
            <a:rPr lang="en-US" dirty="0" smtClean="0"/>
            <a:t>, Run </a:t>
          </a:r>
          <a:endParaRPr lang="en-US" dirty="0"/>
        </a:p>
      </dgm:t>
    </dgm:pt>
    <dgm:pt modelId="{26E76663-5F67-4910-B102-85E2CA464FB5}" type="parTrans" cxnId="{A7899149-07D1-4781-A28E-5AA5822A2A14}">
      <dgm:prSet/>
      <dgm:spPr/>
      <dgm:t>
        <a:bodyPr/>
        <a:lstStyle/>
        <a:p>
          <a:endParaRPr lang="en-US"/>
        </a:p>
      </dgm:t>
    </dgm:pt>
    <dgm:pt modelId="{A5A6BA3D-852C-4271-BE1C-61AEDEAA30FD}" type="sibTrans" cxnId="{A7899149-07D1-4781-A28E-5AA5822A2A14}">
      <dgm:prSet/>
      <dgm:spPr/>
      <dgm:t>
        <a:bodyPr/>
        <a:lstStyle/>
        <a:p>
          <a:endParaRPr lang="en-US"/>
        </a:p>
      </dgm:t>
    </dgm:pt>
    <dgm:pt modelId="{BABD9D4B-4BC2-4154-95D1-47906BA75F32}">
      <dgm:prSet phldrT="[Text]"/>
      <dgm:spPr/>
      <dgm:t>
        <a:bodyPr/>
        <a:lstStyle/>
        <a:p>
          <a:r>
            <a:rPr lang="en-US" dirty="0" smtClean="0">
              <a:solidFill>
                <a:srgbClr val="AA2B1E"/>
              </a:solidFill>
            </a:rPr>
            <a:t>Have</a:t>
          </a:r>
          <a:r>
            <a:rPr lang="en-US" dirty="0" smtClean="0"/>
            <a:t>, eat, meet</a:t>
          </a:r>
          <a:endParaRPr lang="en-US" dirty="0"/>
        </a:p>
      </dgm:t>
    </dgm:pt>
    <dgm:pt modelId="{C0E871DD-6560-47CB-B1CC-718AD45B53EF}" type="parTrans" cxnId="{90DD29A0-7DA3-4F78-B230-F94228441E17}">
      <dgm:prSet/>
      <dgm:spPr/>
      <dgm:t>
        <a:bodyPr/>
        <a:lstStyle/>
        <a:p>
          <a:endParaRPr lang="en-US"/>
        </a:p>
      </dgm:t>
    </dgm:pt>
    <dgm:pt modelId="{2DB920ED-155A-4D3B-B592-2FFBC50E19AB}" type="sibTrans" cxnId="{90DD29A0-7DA3-4F78-B230-F94228441E17}">
      <dgm:prSet/>
      <dgm:spPr/>
      <dgm:t>
        <a:bodyPr/>
        <a:lstStyle/>
        <a:p>
          <a:endParaRPr lang="en-US"/>
        </a:p>
      </dgm:t>
    </dgm:pt>
    <dgm:pt modelId="{00FD4B9E-AF1B-4EE7-86B6-27779E9B10BE}">
      <dgm:prSet phldrT="[Text]"/>
      <dgm:spPr/>
      <dgm:t>
        <a:bodyPr/>
        <a:lstStyle/>
        <a:p>
          <a:r>
            <a:rPr lang="en-US" dirty="0" smtClean="0"/>
            <a:t>AUXILIARY</a:t>
          </a:r>
          <a:endParaRPr lang="en-US" dirty="0"/>
        </a:p>
      </dgm:t>
    </dgm:pt>
    <dgm:pt modelId="{CD05AAD3-F8AA-4582-ABE2-6FA60C201E7F}" type="parTrans" cxnId="{7BCA9AA1-1599-4E8F-8A0A-B012AD070FD9}">
      <dgm:prSet/>
      <dgm:spPr/>
      <dgm:t>
        <a:bodyPr/>
        <a:lstStyle/>
        <a:p>
          <a:endParaRPr lang="en-US"/>
        </a:p>
      </dgm:t>
    </dgm:pt>
    <dgm:pt modelId="{8FB5FEF6-6FC4-427A-ACB8-648552C5F68C}" type="sibTrans" cxnId="{7BCA9AA1-1599-4E8F-8A0A-B012AD070FD9}">
      <dgm:prSet/>
      <dgm:spPr/>
      <dgm:t>
        <a:bodyPr/>
        <a:lstStyle/>
        <a:p>
          <a:endParaRPr lang="en-US"/>
        </a:p>
      </dgm:t>
    </dgm:pt>
    <dgm:pt modelId="{24183349-54FC-419A-9BFE-F675E071654C}">
      <dgm:prSet phldrT="[Text]"/>
      <dgm:spPr/>
      <dgm:t>
        <a:bodyPr/>
        <a:lstStyle/>
        <a:p>
          <a:r>
            <a:rPr lang="en-US" dirty="0" smtClean="0">
              <a:solidFill>
                <a:srgbClr val="AA2B1E"/>
              </a:solidFill>
            </a:rPr>
            <a:t>BE</a:t>
          </a:r>
        </a:p>
        <a:p>
          <a:r>
            <a:rPr lang="en-US" dirty="0" smtClean="0">
              <a:solidFill>
                <a:srgbClr val="AA2B1E"/>
              </a:solidFill>
            </a:rPr>
            <a:t>HAVE</a:t>
          </a:r>
          <a:endParaRPr lang="en-US" dirty="0">
            <a:solidFill>
              <a:srgbClr val="AA2B1E"/>
            </a:solidFill>
          </a:endParaRPr>
        </a:p>
      </dgm:t>
    </dgm:pt>
    <dgm:pt modelId="{A5ECC343-5FCA-47F9-B549-75BDDD3A3862}" type="parTrans" cxnId="{9C29F5E6-6C29-46FB-966F-FA789AAE711F}">
      <dgm:prSet/>
      <dgm:spPr/>
      <dgm:t>
        <a:bodyPr/>
        <a:lstStyle/>
        <a:p>
          <a:endParaRPr lang="en-US"/>
        </a:p>
      </dgm:t>
    </dgm:pt>
    <dgm:pt modelId="{9E63D5B4-A118-4A45-938C-6B8C7B90579A}" type="sibTrans" cxnId="{9C29F5E6-6C29-46FB-966F-FA789AAE711F}">
      <dgm:prSet/>
      <dgm:spPr/>
      <dgm:t>
        <a:bodyPr/>
        <a:lstStyle/>
        <a:p>
          <a:endParaRPr lang="en-US"/>
        </a:p>
      </dgm:t>
    </dgm:pt>
    <dgm:pt modelId="{3C8AE566-62BA-416F-BCA4-34B04F85169C}">
      <dgm:prSet phldrT="[Text]"/>
      <dgm:spPr/>
      <dgm:t>
        <a:bodyPr/>
        <a:lstStyle/>
        <a:p>
          <a:r>
            <a:rPr lang="en-US" dirty="0" smtClean="0">
              <a:solidFill>
                <a:srgbClr val="AA2B1E"/>
              </a:solidFill>
            </a:rPr>
            <a:t>DO </a:t>
          </a:r>
        </a:p>
        <a:p>
          <a:r>
            <a:rPr lang="en-US" dirty="0" smtClean="0">
              <a:solidFill>
                <a:srgbClr val="AA2B1E"/>
              </a:solidFill>
            </a:rPr>
            <a:t>Will</a:t>
          </a:r>
          <a:endParaRPr lang="en-US" dirty="0">
            <a:solidFill>
              <a:srgbClr val="AA2B1E"/>
            </a:solidFill>
          </a:endParaRPr>
        </a:p>
      </dgm:t>
    </dgm:pt>
    <dgm:pt modelId="{642B9D02-53BB-4671-93E8-7D82B733BD63}" type="parTrans" cxnId="{0EC2C9F2-5864-4A56-B932-2DCD916DC642}">
      <dgm:prSet/>
      <dgm:spPr/>
      <dgm:t>
        <a:bodyPr/>
        <a:lstStyle/>
        <a:p>
          <a:endParaRPr lang="en-US"/>
        </a:p>
      </dgm:t>
    </dgm:pt>
    <dgm:pt modelId="{E8849CB1-4EDF-4566-B7CB-E510B74F78C7}" type="sibTrans" cxnId="{0EC2C9F2-5864-4A56-B932-2DCD916DC642}">
      <dgm:prSet/>
      <dgm:spPr/>
      <dgm:t>
        <a:bodyPr/>
        <a:lstStyle/>
        <a:p>
          <a:endParaRPr lang="en-US"/>
        </a:p>
      </dgm:t>
    </dgm:pt>
    <dgm:pt modelId="{A59AC65A-1607-440B-9539-3B92F6887AF7}" type="pres">
      <dgm:prSet presAssocID="{96F13F4A-83D2-450B-B0BB-4E172E8528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B2076E-0C11-43D0-B829-5D9B57F99AC8}" type="pres">
      <dgm:prSet presAssocID="{4342B1C1-FA7C-4BA1-8EF2-826439AE5F8B}" presName="root" presStyleCnt="0"/>
      <dgm:spPr/>
    </dgm:pt>
    <dgm:pt modelId="{43BF0CA3-95F3-413C-87CC-1C491E1545AD}" type="pres">
      <dgm:prSet presAssocID="{4342B1C1-FA7C-4BA1-8EF2-826439AE5F8B}" presName="rootComposite" presStyleCnt="0"/>
      <dgm:spPr/>
    </dgm:pt>
    <dgm:pt modelId="{086A3E1A-A29E-4B34-A3D0-F3172593C91D}" type="pres">
      <dgm:prSet presAssocID="{4342B1C1-FA7C-4BA1-8EF2-826439AE5F8B}" presName="rootText" presStyleLbl="node1" presStyleIdx="0" presStyleCnt="2" custScaleX="78981" custScaleY="101779" custLinFactNeighborX="15840" custLinFactNeighborY="-2"/>
      <dgm:spPr/>
      <dgm:t>
        <a:bodyPr/>
        <a:lstStyle/>
        <a:p>
          <a:endParaRPr lang="en-US"/>
        </a:p>
      </dgm:t>
    </dgm:pt>
    <dgm:pt modelId="{F4EB693E-1F4E-41E9-B744-DA5054E3079B}" type="pres">
      <dgm:prSet presAssocID="{4342B1C1-FA7C-4BA1-8EF2-826439AE5F8B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958619-BAAC-44C5-BE7E-E8834A51510E}" type="pres">
      <dgm:prSet presAssocID="{4342B1C1-FA7C-4BA1-8EF2-826439AE5F8B}" presName="childShape" presStyleCnt="0"/>
      <dgm:spPr/>
    </dgm:pt>
    <dgm:pt modelId="{75DC2B5F-14EB-4D5E-93C6-58C304DD4459}" type="pres">
      <dgm:prSet presAssocID="{26E76663-5F67-4910-B102-85E2CA464FB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06F30EC-117C-4FD3-806E-E9A0272A099B}" type="pres">
      <dgm:prSet presAssocID="{06FED26E-28FE-4076-AEDD-984AEA584B6B}" presName="childText" presStyleLbl="bgAcc1" presStyleIdx="0" presStyleCnt="4" custLinFactNeighborX="1513" custLinFactNeighborY="4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EA9A-9332-423A-B88E-407619BA1FD0}" type="pres">
      <dgm:prSet presAssocID="{C0E871DD-6560-47CB-B1CC-718AD45B53EF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881FFA6-3662-4B9D-B15F-CD4F23A050DF}" type="pres">
      <dgm:prSet presAssocID="{BABD9D4B-4BC2-4154-95D1-47906BA75F32}" presName="childText" presStyleLbl="bgAcc1" presStyleIdx="1" presStyleCnt="4" custLinFactNeighborX="-2463" custLinFactNeighborY="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0DC7A-4983-4671-86D7-E0888323F14A}" type="pres">
      <dgm:prSet presAssocID="{00FD4B9E-AF1B-4EE7-86B6-27779E9B10BE}" presName="root" presStyleCnt="0"/>
      <dgm:spPr/>
    </dgm:pt>
    <dgm:pt modelId="{E3DE81CF-0FB3-4870-B0BC-0AAEA3536216}" type="pres">
      <dgm:prSet presAssocID="{00FD4B9E-AF1B-4EE7-86B6-27779E9B10BE}" presName="rootComposite" presStyleCnt="0"/>
      <dgm:spPr/>
    </dgm:pt>
    <dgm:pt modelId="{C4A68925-6786-4397-89BE-03BF1E9D23B7}" type="pres">
      <dgm:prSet presAssocID="{00FD4B9E-AF1B-4EE7-86B6-27779E9B10BE}" presName="rootText" presStyleLbl="node1" presStyleIdx="1" presStyleCnt="2" custScaleX="102536" custScaleY="90291" custLinFactNeighborX="5211" custLinFactNeighborY="4854"/>
      <dgm:spPr/>
      <dgm:t>
        <a:bodyPr/>
        <a:lstStyle/>
        <a:p>
          <a:endParaRPr lang="en-US"/>
        </a:p>
      </dgm:t>
    </dgm:pt>
    <dgm:pt modelId="{67CEAFC9-6A1B-4F74-89EF-B602B305439B}" type="pres">
      <dgm:prSet presAssocID="{00FD4B9E-AF1B-4EE7-86B6-27779E9B10BE}" presName="rootConnector" presStyleLbl="node1" presStyleIdx="1" presStyleCnt="2"/>
      <dgm:spPr/>
      <dgm:t>
        <a:bodyPr/>
        <a:lstStyle/>
        <a:p>
          <a:endParaRPr lang="en-US"/>
        </a:p>
      </dgm:t>
    </dgm:pt>
    <dgm:pt modelId="{6932E428-74EF-41DC-B46F-D05287AA0BED}" type="pres">
      <dgm:prSet presAssocID="{00FD4B9E-AF1B-4EE7-86B6-27779E9B10BE}" presName="childShape" presStyleCnt="0"/>
      <dgm:spPr/>
    </dgm:pt>
    <dgm:pt modelId="{0C2177EB-72C1-47AC-9F90-9E512ED4318A}" type="pres">
      <dgm:prSet presAssocID="{A5ECC343-5FCA-47F9-B549-75BDDD3A386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DDCB879-86CB-4F58-B4CB-53D2AF434D1D}" type="pres">
      <dgm:prSet presAssocID="{24183349-54FC-419A-9BFE-F675E071654C}" presName="childText" presStyleLbl="bgAcc1" presStyleIdx="2" presStyleCnt="4" custLinFactNeighborX="-722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74C9B-C696-46E8-AF70-BC7C4B71640A}" type="pres">
      <dgm:prSet presAssocID="{642B9D02-53BB-4671-93E8-7D82B733BD6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F4B4B01-1482-4FD6-BA9C-8FBC7A41F4E0}" type="pres">
      <dgm:prSet presAssocID="{3C8AE566-62BA-416F-BCA4-34B04F85169C}" presName="childText" presStyleLbl="bgAcc1" presStyleIdx="3" presStyleCnt="4" custLinFactNeighborX="-15908" custLinFactNeighborY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42BC4-C68B-4B05-A205-8034134AE610}" srcId="{96F13F4A-83D2-450B-B0BB-4E172E852823}" destId="{4342B1C1-FA7C-4BA1-8EF2-826439AE5F8B}" srcOrd="0" destOrd="0" parTransId="{4EFF95EA-8130-4AB5-99C5-35FCD86C094C}" sibTransId="{BFBA4E04-0E2A-4D89-95DD-08A843C44A70}"/>
    <dgm:cxn modelId="{FE6A6C7F-EC57-4FC0-8227-97F8AB7844D4}" type="presOf" srcId="{BABD9D4B-4BC2-4154-95D1-47906BA75F32}" destId="{B881FFA6-3662-4B9D-B15F-CD4F23A050DF}" srcOrd="0" destOrd="0" presId="urn:microsoft.com/office/officeart/2005/8/layout/hierarchy3"/>
    <dgm:cxn modelId="{E5ECF606-730F-433F-A33C-56CD922046AA}" type="presOf" srcId="{4342B1C1-FA7C-4BA1-8EF2-826439AE5F8B}" destId="{086A3E1A-A29E-4B34-A3D0-F3172593C91D}" srcOrd="0" destOrd="0" presId="urn:microsoft.com/office/officeart/2005/8/layout/hierarchy3"/>
    <dgm:cxn modelId="{90DD29A0-7DA3-4F78-B230-F94228441E17}" srcId="{4342B1C1-FA7C-4BA1-8EF2-826439AE5F8B}" destId="{BABD9D4B-4BC2-4154-95D1-47906BA75F32}" srcOrd="1" destOrd="0" parTransId="{C0E871DD-6560-47CB-B1CC-718AD45B53EF}" sibTransId="{2DB920ED-155A-4D3B-B592-2FFBC50E19AB}"/>
    <dgm:cxn modelId="{C5EECB0B-06C1-45D0-9A03-053F755CBC74}" type="presOf" srcId="{C0E871DD-6560-47CB-B1CC-718AD45B53EF}" destId="{1946EA9A-9332-423A-B88E-407619BA1FD0}" srcOrd="0" destOrd="0" presId="urn:microsoft.com/office/officeart/2005/8/layout/hierarchy3"/>
    <dgm:cxn modelId="{2DB120A7-D271-4EE6-86D0-AC78EB4EBD21}" type="presOf" srcId="{00FD4B9E-AF1B-4EE7-86B6-27779E9B10BE}" destId="{C4A68925-6786-4397-89BE-03BF1E9D23B7}" srcOrd="0" destOrd="0" presId="urn:microsoft.com/office/officeart/2005/8/layout/hierarchy3"/>
    <dgm:cxn modelId="{3FD05635-BB30-4481-80EA-C952BC01B8EA}" type="presOf" srcId="{A5ECC343-5FCA-47F9-B549-75BDDD3A3862}" destId="{0C2177EB-72C1-47AC-9F90-9E512ED4318A}" srcOrd="0" destOrd="0" presId="urn:microsoft.com/office/officeart/2005/8/layout/hierarchy3"/>
    <dgm:cxn modelId="{7BCA9AA1-1599-4E8F-8A0A-B012AD070FD9}" srcId="{96F13F4A-83D2-450B-B0BB-4E172E852823}" destId="{00FD4B9E-AF1B-4EE7-86B6-27779E9B10BE}" srcOrd="1" destOrd="0" parTransId="{CD05AAD3-F8AA-4582-ABE2-6FA60C201E7F}" sibTransId="{8FB5FEF6-6FC4-427A-ACB8-648552C5F68C}"/>
    <dgm:cxn modelId="{AF72AB2E-5302-4116-BEDB-C328C2DBB3DB}" type="presOf" srcId="{00FD4B9E-AF1B-4EE7-86B6-27779E9B10BE}" destId="{67CEAFC9-6A1B-4F74-89EF-B602B305439B}" srcOrd="1" destOrd="0" presId="urn:microsoft.com/office/officeart/2005/8/layout/hierarchy3"/>
    <dgm:cxn modelId="{29D00F85-419C-45D6-A66F-E2E0E8BF65FD}" type="presOf" srcId="{24183349-54FC-419A-9BFE-F675E071654C}" destId="{9DDCB879-86CB-4F58-B4CB-53D2AF434D1D}" srcOrd="0" destOrd="0" presId="urn:microsoft.com/office/officeart/2005/8/layout/hierarchy3"/>
    <dgm:cxn modelId="{9C29F5E6-6C29-46FB-966F-FA789AAE711F}" srcId="{00FD4B9E-AF1B-4EE7-86B6-27779E9B10BE}" destId="{24183349-54FC-419A-9BFE-F675E071654C}" srcOrd="0" destOrd="0" parTransId="{A5ECC343-5FCA-47F9-B549-75BDDD3A3862}" sibTransId="{9E63D5B4-A118-4A45-938C-6B8C7B90579A}"/>
    <dgm:cxn modelId="{D255DD2D-2E18-4A43-BBD7-144F2F6FB3B8}" type="presOf" srcId="{4342B1C1-FA7C-4BA1-8EF2-826439AE5F8B}" destId="{F4EB693E-1F4E-41E9-B744-DA5054E3079B}" srcOrd="1" destOrd="0" presId="urn:microsoft.com/office/officeart/2005/8/layout/hierarchy3"/>
    <dgm:cxn modelId="{FC6769AF-7822-4443-BE20-F614523BED5B}" type="presOf" srcId="{96F13F4A-83D2-450B-B0BB-4E172E852823}" destId="{A59AC65A-1607-440B-9539-3B92F6887AF7}" srcOrd="0" destOrd="0" presId="urn:microsoft.com/office/officeart/2005/8/layout/hierarchy3"/>
    <dgm:cxn modelId="{196A29FD-38DA-4896-B23B-EA7342F54F67}" type="presOf" srcId="{26E76663-5F67-4910-B102-85E2CA464FB5}" destId="{75DC2B5F-14EB-4D5E-93C6-58C304DD4459}" srcOrd="0" destOrd="0" presId="urn:microsoft.com/office/officeart/2005/8/layout/hierarchy3"/>
    <dgm:cxn modelId="{A7899149-07D1-4781-A28E-5AA5822A2A14}" srcId="{4342B1C1-FA7C-4BA1-8EF2-826439AE5F8B}" destId="{06FED26E-28FE-4076-AEDD-984AEA584B6B}" srcOrd="0" destOrd="0" parTransId="{26E76663-5F67-4910-B102-85E2CA464FB5}" sibTransId="{A5A6BA3D-852C-4271-BE1C-61AEDEAA30FD}"/>
    <dgm:cxn modelId="{9B475742-5BCD-457E-99D8-E36AD66C6F68}" type="presOf" srcId="{06FED26E-28FE-4076-AEDD-984AEA584B6B}" destId="{606F30EC-117C-4FD3-806E-E9A0272A099B}" srcOrd="0" destOrd="0" presId="urn:microsoft.com/office/officeart/2005/8/layout/hierarchy3"/>
    <dgm:cxn modelId="{0EC2C9F2-5864-4A56-B932-2DCD916DC642}" srcId="{00FD4B9E-AF1B-4EE7-86B6-27779E9B10BE}" destId="{3C8AE566-62BA-416F-BCA4-34B04F85169C}" srcOrd="1" destOrd="0" parTransId="{642B9D02-53BB-4671-93E8-7D82B733BD63}" sibTransId="{E8849CB1-4EDF-4566-B7CB-E510B74F78C7}"/>
    <dgm:cxn modelId="{2A3D7CDA-97D9-4764-956C-776E5E699D6A}" type="presOf" srcId="{642B9D02-53BB-4671-93E8-7D82B733BD63}" destId="{44774C9B-C696-46E8-AF70-BC7C4B71640A}" srcOrd="0" destOrd="0" presId="urn:microsoft.com/office/officeart/2005/8/layout/hierarchy3"/>
    <dgm:cxn modelId="{2DC01F15-1A09-4D67-B951-ECC2B0AA1FED}" type="presOf" srcId="{3C8AE566-62BA-416F-BCA4-34B04F85169C}" destId="{6F4B4B01-1482-4FD6-BA9C-8FBC7A41F4E0}" srcOrd="0" destOrd="0" presId="urn:microsoft.com/office/officeart/2005/8/layout/hierarchy3"/>
    <dgm:cxn modelId="{DB37CCBD-A675-446C-AF6A-DB121293E6E0}" type="presParOf" srcId="{A59AC65A-1607-440B-9539-3B92F6887AF7}" destId="{57B2076E-0C11-43D0-B829-5D9B57F99AC8}" srcOrd="0" destOrd="0" presId="urn:microsoft.com/office/officeart/2005/8/layout/hierarchy3"/>
    <dgm:cxn modelId="{BA991817-00D6-441B-96BC-D1C4F65385C9}" type="presParOf" srcId="{57B2076E-0C11-43D0-B829-5D9B57F99AC8}" destId="{43BF0CA3-95F3-413C-87CC-1C491E1545AD}" srcOrd="0" destOrd="0" presId="urn:microsoft.com/office/officeart/2005/8/layout/hierarchy3"/>
    <dgm:cxn modelId="{8A8A3435-56D6-4922-8918-1C70633CDC45}" type="presParOf" srcId="{43BF0CA3-95F3-413C-87CC-1C491E1545AD}" destId="{086A3E1A-A29E-4B34-A3D0-F3172593C91D}" srcOrd="0" destOrd="0" presId="urn:microsoft.com/office/officeart/2005/8/layout/hierarchy3"/>
    <dgm:cxn modelId="{4E785C44-1DC8-4733-AC0E-9A594D9416BE}" type="presParOf" srcId="{43BF0CA3-95F3-413C-87CC-1C491E1545AD}" destId="{F4EB693E-1F4E-41E9-B744-DA5054E3079B}" srcOrd="1" destOrd="0" presId="urn:microsoft.com/office/officeart/2005/8/layout/hierarchy3"/>
    <dgm:cxn modelId="{E82AAE80-5656-4D97-A473-DAFEF69765DF}" type="presParOf" srcId="{57B2076E-0C11-43D0-B829-5D9B57F99AC8}" destId="{A7958619-BAAC-44C5-BE7E-E8834A51510E}" srcOrd="1" destOrd="0" presId="urn:microsoft.com/office/officeart/2005/8/layout/hierarchy3"/>
    <dgm:cxn modelId="{375D80F4-DBCA-489A-B2C3-8B99704E3024}" type="presParOf" srcId="{A7958619-BAAC-44C5-BE7E-E8834A51510E}" destId="{75DC2B5F-14EB-4D5E-93C6-58C304DD4459}" srcOrd="0" destOrd="0" presId="urn:microsoft.com/office/officeart/2005/8/layout/hierarchy3"/>
    <dgm:cxn modelId="{B5ADBF08-500F-434C-9E2F-82B4427EA7AB}" type="presParOf" srcId="{A7958619-BAAC-44C5-BE7E-E8834A51510E}" destId="{606F30EC-117C-4FD3-806E-E9A0272A099B}" srcOrd="1" destOrd="0" presId="urn:microsoft.com/office/officeart/2005/8/layout/hierarchy3"/>
    <dgm:cxn modelId="{1552FAE3-2364-4A2C-8DD8-62315B336851}" type="presParOf" srcId="{A7958619-BAAC-44C5-BE7E-E8834A51510E}" destId="{1946EA9A-9332-423A-B88E-407619BA1FD0}" srcOrd="2" destOrd="0" presId="urn:microsoft.com/office/officeart/2005/8/layout/hierarchy3"/>
    <dgm:cxn modelId="{1646BD31-4B40-4D67-A9E2-C84D8F3CAF14}" type="presParOf" srcId="{A7958619-BAAC-44C5-BE7E-E8834A51510E}" destId="{B881FFA6-3662-4B9D-B15F-CD4F23A050DF}" srcOrd="3" destOrd="0" presId="urn:microsoft.com/office/officeart/2005/8/layout/hierarchy3"/>
    <dgm:cxn modelId="{744917F9-E308-4FEC-9C4F-993CB07D00F8}" type="presParOf" srcId="{A59AC65A-1607-440B-9539-3B92F6887AF7}" destId="{7240DC7A-4983-4671-86D7-E0888323F14A}" srcOrd="1" destOrd="0" presId="urn:microsoft.com/office/officeart/2005/8/layout/hierarchy3"/>
    <dgm:cxn modelId="{350D5128-EE41-4BFB-BF91-FDDC06D3DE3D}" type="presParOf" srcId="{7240DC7A-4983-4671-86D7-E0888323F14A}" destId="{E3DE81CF-0FB3-4870-B0BC-0AAEA3536216}" srcOrd="0" destOrd="0" presId="urn:microsoft.com/office/officeart/2005/8/layout/hierarchy3"/>
    <dgm:cxn modelId="{A1DC218B-E8BF-44B3-BBB8-E6EDFF55A097}" type="presParOf" srcId="{E3DE81CF-0FB3-4870-B0BC-0AAEA3536216}" destId="{C4A68925-6786-4397-89BE-03BF1E9D23B7}" srcOrd="0" destOrd="0" presId="urn:microsoft.com/office/officeart/2005/8/layout/hierarchy3"/>
    <dgm:cxn modelId="{911418F1-A090-4589-8FDA-3D369F58D79C}" type="presParOf" srcId="{E3DE81CF-0FB3-4870-B0BC-0AAEA3536216}" destId="{67CEAFC9-6A1B-4F74-89EF-B602B305439B}" srcOrd="1" destOrd="0" presId="urn:microsoft.com/office/officeart/2005/8/layout/hierarchy3"/>
    <dgm:cxn modelId="{CE027F72-3DAB-46F6-9E08-881C62898C27}" type="presParOf" srcId="{7240DC7A-4983-4671-86D7-E0888323F14A}" destId="{6932E428-74EF-41DC-B46F-D05287AA0BED}" srcOrd="1" destOrd="0" presId="urn:microsoft.com/office/officeart/2005/8/layout/hierarchy3"/>
    <dgm:cxn modelId="{C2ADAAB3-E255-4920-A601-F949CCC0E4E3}" type="presParOf" srcId="{6932E428-74EF-41DC-B46F-D05287AA0BED}" destId="{0C2177EB-72C1-47AC-9F90-9E512ED4318A}" srcOrd="0" destOrd="0" presId="urn:microsoft.com/office/officeart/2005/8/layout/hierarchy3"/>
    <dgm:cxn modelId="{3F06D0E9-E5D2-4076-897E-A693F98A1F1B}" type="presParOf" srcId="{6932E428-74EF-41DC-B46F-D05287AA0BED}" destId="{9DDCB879-86CB-4F58-B4CB-53D2AF434D1D}" srcOrd="1" destOrd="0" presId="urn:microsoft.com/office/officeart/2005/8/layout/hierarchy3"/>
    <dgm:cxn modelId="{C21DB53A-38D4-4A80-91BD-0442E4367325}" type="presParOf" srcId="{6932E428-74EF-41DC-B46F-D05287AA0BED}" destId="{44774C9B-C696-46E8-AF70-BC7C4B71640A}" srcOrd="2" destOrd="0" presId="urn:microsoft.com/office/officeart/2005/8/layout/hierarchy3"/>
    <dgm:cxn modelId="{CC0F6B12-C13C-4FB7-BF71-F83D80D7B86E}" type="presParOf" srcId="{6932E428-74EF-41DC-B46F-D05287AA0BED}" destId="{6F4B4B01-1482-4FD6-BA9C-8FBC7A41F4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A3E1A-A29E-4B34-A3D0-F3172593C91D}">
      <dsp:nvSpPr>
        <dsp:cNvPr id="0" name=""/>
        <dsp:cNvSpPr/>
      </dsp:nvSpPr>
      <dsp:spPr>
        <a:xfrm>
          <a:off x="954000" y="45"/>
          <a:ext cx="2477075" cy="159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VERBS</a:t>
          </a:r>
          <a:endParaRPr lang="en-US" sz="4400" kern="1200" dirty="0"/>
        </a:p>
      </dsp:txBody>
      <dsp:txXfrm>
        <a:off x="954000" y="45"/>
        <a:ext cx="2477075" cy="1596043"/>
      </dsp:txXfrm>
    </dsp:sp>
    <dsp:sp modelId="{75DC2B5F-14EB-4D5E-93C6-58C304DD4459}">
      <dsp:nvSpPr>
        <dsp:cNvPr id="0" name=""/>
        <dsp:cNvSpPr/>
      </dsp:nvSpPr>
      <dsp:spPr>
        <a:xfrm>
          <a:off x="990588" y="1596089"/>
          <a:ext cx="211119" cy="1245390"/>
        </a:xfrm>
        <a:custGeom>
          <a:avLst/>
          <a:gdLst/>
          <a:ahLst/>
          <a:cxnLst/>
          <a:rect l="0" t="0" r="0" b="0"/>
          <a:pathLst>
            <a:path>
              <a:moveTo>
                <a:pt x="211119" y="0"/>
              </a:moveTo>
              <a:lnTo>
                <a:pt x="0" y="12453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F30EC-117C-4FD3-806E-E9A0272A099B}">
      <dsp:nvSpPr>
        <dsp:cNvPr id="0" name=""/>
        <dsp:cNvSpPr/>
      </dsp:nvSpPr>
      <dsp:spPr>
        <a:xfrm>
          <a:off x="990588" y="2057406"/>
          <a:ext cx="2509033" cy="15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Go, </a:t>
          </a:r>
          <a:r>
            <a:rPr lang="en-US" sz="4100" kern="1200" dirty="0" smtClean="0">
              <a:solidFill>
                <a:srgbClr val="AA2B1E"/>
              </a:solidFill>
            </a:rPr>
            <a:t>B</a:t>
          </a:r>
          <a:r>
            <a:rPr lang="en-US" sz="4100" kern="1200" dirty="0" smtClean="0">
              <a:solidFill>
                <a:schemeClr val="accent2"/>
              </a:solidFill>
            </a:rPr>
            <a:t>e,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AA2B1E"/>
              </a:solidFill>
            </a:rPr>
            <a:t>Do</a:t>
          </a:r>
          <a:r>
            <a:rPr lang="en-US" sz="4100" kern="1200" dirty="0" smtClean="0"/>
            <a:t>, Run </a:t>
          </a:r>
          <a:endParaRPr lang="en-US" sz="4100" kern="1200" dirty="0"/>
        </a:p>
      </dsp:txBody>
      <dsp:txXfrm>
        <a:off x="990588" y="2057406"/>
        <a:ext cx="2509033" cy="1568146"/>
      </dsp:txXfrm>
    </dsp:sp>
    <dsp:sp modelId="{1946EA9A-9332-423A-B88E-407619BA1FD0}">
      <dsp:nvSpPr>
        <dsp:cNvPr id="0" name=""/>
        <dsp:cNvSpPr/>
      </dsp:nvSpPr>
      <dsp:spPr>
        <a:xfrm>
          <a:off x="890829" y="1596089"/>
          <a:ext cx="310878" cy="3136400"/>
        </a:xfrm>
        <a:custGeom>
          <a:avLst/>
          <a:gdLst/>
          <a:ahLst/>
          <a:cxnLst/>
          <a:rect l="0" t="0" r="0" b="0"/>
          <a:pathLst>
            <a:path>
              <a:moveTo>
                <a:pt x="310878" y="0"/>
              </a:moveTo>
              <a:lnTo>
                <a:pt x="0" y="3136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1FFA6-3662-4B9D-B15F-CD4F23A050DF}">
      <dsp:nvSpPr>
        <dsp:cNvPr id="0" name=""/>
        <dsp:cNvSpPr/>
      </dsp:nvSpPr>
      <dsp:spPr>
        <a:xfrm>
          <a:off x="890829" y="3948416"/>
          <a:ext cx="2509033" cy="15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AA2B1E"/>
              </a:solidFill>
            </a:rPr>
            <a:t>Have</a:t>
          </a:r>
          <a:r>
            <a:rPr lang="en-US" sz="4100" kern="1200" dirty="0" smtClean="0"/>
            <a:t>, eat, meet</a:t>
          </a:r>
          <a:endParaRPr lang="en-US" sz="4100" kern="1200" dirty="0"/>
        </a:p>
      </dsp:txBody>
      <dsp:txXfrm>
        <a:off x="890829" y="3948416"/>
        <a:ext cx="2509033" cy="1568146"/>
      </dsp:txXfrm>
    </dsp:sp>
    <dsp:sp modelId="{C4A68925-6786-4397-89BE-03BF1E9D23B7}">
      <dsp:nvSpPr>
        <dsp:cNvPr id="0" name=""/>
        <dsp:cNvSpPr/>
      </dsp:nvSpPr>
      <dsp:spPr>
        <a:xfrm>
          <a:off x="3881791" y="76194"/>
          <a:ext cx="3215828" cy="1415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AUXILIARY</a:t>
          </a:r>
          <a:endParaRPr lang="en-US" sz="4400" kern="1200" dirty="0"/>
        </a:p>
      </dsp:txBody>
      <dsp:txXfrm>
        <a:off x="3881791" y="76194"/>
        <a:ext cx="3215828" cy="1415894"/>
      </dsp:txXfrm>
    </dsp:sp>
    <dsp:sp modelId="{0C2177EB-72C1-47AC-9F90-9E512ED4318A}">
      <dsp:nvSpPr>
        <dsp:cNvPr id="0" name=""/>
        <dsp:cNvSpPr/>
      </dsp:nvSpPr>
      <dsp:spPr>
        <a:xfrm>
          <a:off x="4203374" y="1492089"/>
          <a:ext cx="140035" cy="104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589"/>
              </a:lnTo>
              <a:lnTo>
                <a:pt x="140035" y="10445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CB879-86CB-4F58-B4CB-53D2AF434D1D}">
      <dsp:nvSpPr>
        <dsp:cNvPr id="0" name=""/>
        <dsp:cNvSpPr/>
      </dsp:nvSpPr>
      <dsp:spPr>
        <a:xfrm>
          <a:off x="4343410" y="1752605"/>
          <a:ext cx="2509033" cy="15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AA2B1E"/>
              </a:solidFill>
            </a:rPr>
            <a:t>BE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AA2B1E"/>
              </a:solidFill>
            </a:rPr>
            <a:t>HAVE</a:t>
          </a:r>
          <a:endParaRPr lang="en-US" sz="4100" kern="1200" dirty="0">
            <a:solidFill>
              <a:srgbClr val="AA2B1E"/>
            </a:solidFill>
          </a:endParaRPr>
        </a:p>
      </dsp:txBody>
      <dsp:txXfrm>
        <a:off x="4343410" y="1752605"/>
        <a:ext cx="2509033" cy="1568146"/>
      </dsp:txXfrm>
    </dsp:sp>
    <dsp:sp modelId="{44774C9B-C696-46E8-AF70-BC7C4B71640A}">
      <dsp:nvSpPr>
        <dsp:cNvPr id="0" name=""/>
        <dsp:cNvSpPr/>
      </dsp:nvSpPr>
      <dsp:spPr>
        <a:xfrm>
          <a:off x="3962388" y="1492089"/>
          <a:ext cx="240986" cy="3101981"/>
        </a:xfrm>
        <a:custGeom>
          <a:avLst/>
          <a:gdLst/>
          <a:ahLst/>
          <a:cxnLst/>
          <a:rect l="0" t="0" r="0" b="0"/>
          <a:pathLst>
            <a:path>
              <a:moveTo>
                <a:pt x="240986" y="0"/>
              </a:moveTo>
              <a:lnTo>
                <a:pt x="0" y="31019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B4B01-1482-4FD6-BA9C-8FBC7A41F4E0}">
      <dsp:nvSpPr>
        <dsp:cNvPr id="0" name=""/>
        <dsp:cNvSpPr/>
      </dsp:nvSpPr>
      <dsp:spPr>
        <a:xfrm>
          <a:off x="3962388" y="3809997"/>
          <a:ext cx="2509033" cy="15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AA2B1E"/>
              </a:solidFill>
            </a:rPr>
            <a:t>DO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solidFill>
                <a:srgbClr val="AA2B1E"/>
              </a:solidFill>
            </a:rPr>
            <a:t>Will</a:t>
          </a:r>
          <a:endParaRPr lang="en-US" sz="4100" kern="1200" dirty="0">
            <a:solidFill>
              <a:srgbClr val="AA2B1E"/>
            </a:solidFill>
          </a:endParaRPr>
        </a:p>
      </dsp:txBody>
      <dsp:txXfrm>
        <a:off x="3962388" y="3809997"/>
        <a:ext cx="2509033" cy="1568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2EE4-14D9-4528-8DCB-926B001D13A2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4431-37A4-4D48-A51A-1D5999EA0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1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4431-37A4-4D48-A51A-1D5999EA0D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301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95190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79860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66809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5518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76218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2710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366259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25266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64620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76668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517495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2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31AE4-79B7-479E-9069-3904F2ED1D50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0ED989-8A24-484E-BA9E-1BBDC765E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Relationship Id="rId3" Type="http://schemas.openxmlformats.org/officeDocument/2006/relationships/oleObject" Target="Untitled:ENGLISH:VERB%20TENSES%20HANDOUT.doc!OLE_LINK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0.xml"/><Relationship Id="rId3" Type="http://schemas.openxmlformats.org/officeDocument/2006/relationships/oleObject" Target="Untitled:ENGLISH:VERB%20TENSES%20HANDOUT.doc!OLE_LINK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67200"/>
          </a:xfrm>
        </p:spPr>
        <p:txBody>
          <a:bodyPr/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  <a:t/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  <a:t>VERBS 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A2B1E"/>
                </a:solidFill>
                <a:effectLst/>
                <a:latin typeface="Algerian" pitchFamily="82" charset="0"/>
              </a:rPr>
              <a:t>AND  TENSES (Aspects)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lonna MT" pitchFamily="82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lonna MT" pitchFamily="82" charset="0"/>
              </a:rPr>
              <a:t>By: Kristina Yegoryan  </a:t>
            </a:r>
          </a:p>
        </p:txBody>
      </p:sp>
      <p:pic>
        <p:nvPicPr>
          <p:cNvPr id="2052" name="Picture 2" descr="http://t0.gstatic.com/images?q=tbn:ANd9GcQmcaUFBXhcSAtDVhd-rFBsrbbfYjxkgmPxDi3Xs_1W3POKrTC4MYy8Kn0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64026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PERFECT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Aux: HAVE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PRESENT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PAST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FUTURE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PAST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38411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PERFECT PROGRESSIVE</a:t>
            </a:r>
            <a:br>
              <a:rPr lang="en-US" dirty="0" smtClean="0"/>
            </a:br>
            <a:r>
              <a:rPr lang="en-US" dirty="0" smtClean="0"/>
              <a:t>  Aux: HAVE BEEN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PAST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809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TENSE OR ASPECT?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New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19071"/>
            <a:ext cx="5410200" cy="440740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AA2B1E"/>
                </a:solidFill>
              </a:rPr>
              <a:t>Starting 2011 new linguistic books claim that there are only 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AA2B1E"/>
                </a:solidFill>
              </a:rPr>
              <a:t>2 tenses: </a:t>
            </a:r>
            <a:r>
              <a:rPr lang="en-US" b="1" u="sng" dirty="0" smtClean="0">
                <a:solidFill>
                  <a:srgbClr val="AA2B1E"/>
                </a:solidFill>
              </a:rPr>
              <a:t>present </a:t>
            </a:r>
            <a:r>
              <a:rPr lang="en-US" dirty="0" smtClean="0">
                <a:solidFill>
                  <a:srgbClr val="AA2B1E"/>
                </a:solidFill>
              </a:rPr>
              <a:t>and </a:t>
            </a:r>
            <a:r>
              <a:rPr lang="en-US" b="1" u="sng" dirty="0" smtClean="0">
                <a:solidFill>
                  <a:srgbClr val="AA2B1E"/>
                </a:solidFill>
              </a:rPr>
              <a:t>past</a:t>
            </a:r>
            <a:r>
              <a:rPr lang="en-US" u="sng" dirty="0" smtClean="0">
                <a:solidFill>
                  <a:srgbClr val="AA2B1E"/>
                </a:solidFill>
              </a:rPr>
              <a:t> </a:t>
            </a:r>
            <a:r>
              <a:rPr lang="en-US" dirty="0" smtClean="0">
                <a:solidFill>
                  <a:srgbClr val="AA2B1E"/>
                </a:solidFill>
              </a:rPr>
              <a:t>all the rest are called Aspects.</a:t>
            </a:r>
          </a:p>
          <a:p>
            <a:pPr lvl="0"/>
            <a:endParaRPr lang="en-US" dirty="0" smtClean="0"/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The reason behind this new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approach is that the statements (declarative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sentences) of all the other tenses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are formed with the help of AUXILARY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>except the </a:t>
            </a:r>
            <a:r>
              <a:rPr lang="en-US" sz="2560" b="1" u="sng" dirty="0" smtClean="0"/>
              <a:t>PRESENT</a:t>
            </a:r>
            <a:r>
              <a:rPr lang="en-US" u="sng" dirty="0" smtClean="0"/>
              <a:t> Simple</a:t>
            </a:r>
            <a:r>
              <a:rPr lang="en-US" dirty="0" smtClean="0"/>
              <a:t> and the </a:t>
            </a:r>
            <a:r>
              <a:rPr lang="en-US" sz="2560" b="1" u="sng" dirty="0" smtClean="0"/>
              <a:t>PAST </a:t>
            </a:r>
            <a:r>
              <a:rPr lang="en-US" u="sng" dirty="0" smtClean="0"/>
              <a:t>Simple.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2514600"/>
            <a:ext cx="2819400" cy="2743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3261592" cy="26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DIVERSITY IN VERB TENSES</a:t>
            </a:r>
            <a:br>
              <a:rPr lang="en-US" dirty="0" smtClean="0"/>
            </a:br>
            <a:r>
              <a:rPr lang="en-US" dirty="0" smtClean="0"/>
              <a:t>Two or more tenses together </a:t>
            </a:r>
            <a:br>
              <a:rPr lang="en-US" dirty="0" smtClean="0"/>
            </a:br>
            <a:r>
              <a:rPr lang="en-US" dirty="0" smtClean="0"/>
              <a:t>in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916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AA2B1E"/>
                </a:solidFill>
              </a:rPr>
              <a:t>Present Simple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AA2B1E"/>
                </a:solidFill>
              </a:rPr>
              <a:t>Present Progressive </a:t>
            </a:r>
            <a:r>
              <a:rPr lang="en-US" dirty="0" smtClean="0"/>
              <a:t>(Present Life </a:t>
            </a:r>
            <a:r>
              <a:rPr lang="en-US" dirty="0" err="1" smtClean="0"/>
              <a:t>vs</a:t>
            </a:r>
            <a:r>
              <a:rPr lang="en-US" dirty="0" smtClean="0"/>
              <a:t> Present Moment Action or Non Action)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 smtClean="0">
                <a:solidFill>
                  <a:srgbClr val="AA2B1E"/>
                </a:solidFill>
              </a:rPr>
              <a:t>.  Past Simple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AA2B1E"/>
                </a:solidFill>
              </a:rPr>
              <a:t>Past Progressive </a:t>
            </a:r>
            <a:r>
              <a:rPr lang="en-US" dirty="0" smtClean="0"/>
              <a:t>with time Clauses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WHEN, WHILE, BEFORE, AFTER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AA2B1E"/>
                </a:solidFill>
              </a:rPr>
              <a:t>Present Future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AA2B1E"/>
                </a:solidFill>
              </a:rPr>
              <a:t>Present Simple</a:t>
            </a:r>
            <a:r>
              <a:rPr lang="en-US" dirty="0" smtClean="0"/>
              <a:t> with time Clauses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IF, WHEN, AFTER, BEFORE, AS  SOON AS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94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41883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660066"/>
                </a:solidFill>
              </a:rPr>
              <a:t>LOOK at the Handout </a:t>
            </a:r>
            <a:br>
              <a:rPr lang="en-US" sz="4800" dirty="0" smtClean="0">
                <a:solidFill>
                  <a:srgbClr val="660066"/>
                </a:solidFill>
              </a:rPr>
            </a:br>
            <a:r>
              <a:rPr lang="en-US" sz="4800" dirty="0" smtClean="0">
                <a:solidFill>
                  <a:srgbClr val="660066"/>
                </a:solidFill>
              </a:rPr>
              <a:t>and</a:t>
            </a:r>
            <a:br>
              <a:rPr lang="en-US" sz="4800" dirty="0" smtClean="0">
                <a:solidFill>
                  <a:srgbClr val="660066"/>
                </a:solidFill>
              </a:rPr>
            </a:br>
            <a:r>
              <a:rPr lang="en-US" sz="4800" dirty="0" smtClean="0">
                <a:solidFill>
                  <a:srgbClr val="660066"/>
                </a:solidFill>
              </a:rPr>
              <a:t>Let’s See When We Use </a:t>
            </a:r>
            <a:br>
              <a:rPr lang="en-US" sz="4800" dirty="0" smtClean="0">
                <a:solidFill>
                  <a:srgbClr val="660066"/>
                </a:solidFill>
              </a:rPr>
            </a:br>
            <a:r>
              <a:rPr lang="en-US" sz="4800" dirty="0" smtClean="0">
                <a:solidFill>
                  <a:srgbClr val="660066"/>
                </a:solidFill>
              </a:rPr>
              <a:t>The particular </a:t>
            </a:r>
            <a:br>
              <a:rPr lang="en-US" sz="4800" dirty="0" smtClean="0">
                <a:solidFill>
                  <a:srgbClr val="660066"/>
                </a:solidFill>
              </a:rPr>
            </a:br>
            <a:r>
              <a:rPr lang="en-US" sz="4800" dirty="0" smtClean="0">
                <a:solidFill>
                  <a:srgbClr val="660066"/>
                </a:solidFill>
              </a:rPr>
              <a:t>Verb Tense (Aspect)  </a:t>
            </a:r>
            <a:endParaRPr lang="en-US" sz="48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5715000"/>
            <a:ext cx="609600" cy="594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066800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VERBS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162800" cy="29718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162" dirty="0" smtClean="0">
                <a:latin typeface="Arial Black" pitchFamily="34" charset="0"/>
              </a:rPr>
              <a:t>Verb is a part of speech that shows: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176" dirty="0" smtClean="0">
              <a:latin typeface="Arial Black" pitchFamily="34" charset="0"/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62" dirty="0" smtClean="0">
                <a:latin typeface="Arial Black" pitchFamily="34" charset="0"/>
              </a:rPr>
              <a:t> ACTION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62" dirty="0" smtClean="0">
                <a:latin typeface="Arial Black" pitchFamily="34" charset="0"/>
              </a:rPr>
              <a:t> STATE OF BEING  (NON-ACTION)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62" dirty="0" smtClean="0"/>
              <a:t>                  </a:t>
            </a:r>
            <a:r>
              <a:rPr lang="en-US" sz="2162" b="1" dirty="0" smtClean="0"/>
              <a:t>State of being</a:t>
            </a:r>
            <a:r>
              <a:rPr lang="en-US" sz="2162" dirty="0" smtClean="0"/>
              <a:t> –be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62" b="1" dirty="0" smtClean="0"/>
              <a:t>                  Feelings  </a:t>
            </a:r>
            <a:r>
              <a:rPr lang="en-US" sz="2162" dirty="0" smtClean="0"/>
              <a:t>- love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62" dirty="0" smtClean="0"/>
              <a:t>                </a:t>
            </a:r>
            <a:r>
              <a:rPr lang="en-US" sz="2162" b="1" dirty="0" smtClean="0"/>
              <a:t>  Senses </a:t>
            </a:r>
            <a:r>
              <a:rPr lang="en-US" sz="2162" dirty="0" smtClean="0"/>
              <a:t>- see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62" dirty="0" smtClean="0"/>
              <a:t>                  </a:t>
            </a:r>
            <a:r>
              <a:rPr lang="en-US" sz="2162" b="1" dirty="0" smtClean="0"/>
              <a:t>Mental activity or state- </a:t>
            </a:r>
            <a:r>
              <a:rPr lang="en-US" sz="2162" dirty="0" smtClean="0"/>
              <a:t>recognize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62" dirty="0" smtClean="0">
                <a:solidFill>
                  <a:schemeClr val="accent1"/>
                </a:solidFill>
              </a:rPr>
              <a:t>Verb is also one of the heroes of a sentence- NO Sentence can exist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62" dirty="0" smtClean="0">
                <a:solidFill>
                  <a:schemeClr val="accent1"/>
                </a:solidFill>
              </a:rPr>
              <a:t>without a verb!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3076" name="Picture 4" descr="http://grammar.ccc.commnet.edu/grammar/images/verb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819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685800"/>
            <a:ext cx="335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Algerian" pitchFamily="82" charset="0"/>
              </a:rPr>
              <a:t>VERBS</a:t>
            </a:r>
            <a:endParaRPr lang="en-US" sz="7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95168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524763"/>
              </p:ext>
            </p:extLst>
          </p:nvPr>
        </p:nvGraphicFramePr>
        <p:xfrm>
          <a:off x="0" y="609600"/>
          <a:ext cx="7391400" cy="55165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14939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kyrene.org/schools/brisas/sunda/verb/HAR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19050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066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A2B1E"/>
                </a:solidFill>
                <a:latin typeface="Arial Black"/>
                <a:cs typeface="Arial Black"/>
              </a:rPr>
              <a:t>AUXILIARIES / HELPING VERBS</a:t>
            </a:r>
            <a:endParaRPr lang="en-US" sz="2000" dirty="0">
              <a:solidFill>
                <a:srgbClr val="AA2B1E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898" y="2057400"/>
            <a:ext cx="4114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used with the main verb to: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Express Time </a:t>
            </a:r>
            <a:r>
              <a:rPr lang="en-US" dirty="0" smtClean="0"/>
              <a:t>(form a verb tense)</a:t>
            </a:r>
          </a:p>
          <a:p>
            <a:r>
              <a:rPr lang="en-US" dirty="0" smtClean="0"/>
              <a:t>        Ex. I </a:t>
            </a:r>
            <a:r>
              <a:rPr lang="en-US" dirty="0" smtClean="0">
                <a:solidFill>
                  <a:srgbClr val="AA2B1E"/>
                </a:solidFill>
              </a:rPr>
              <a:t>have</a:t>
            </a:r>
            <a:r>
              <a:rPr lang="en-US" dirty="0" smtClean="0"/>
              <a:t> seen that movie!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Form a Question</a:t>
            </a:r>
          </a:p>
          <a:p>
            <a:r>
              <a:rPr lang="en-US" dirty="0" smtClean="0"/>
              <a:t>      </a:t>
            </a:r>
            <a:r>
              <a:rPr lang="en-US" sz="1400" dirty="0" smtClean="0"/>
              <a:t>( All questions start with Aux or Modal verbs)</a:t>
            </a:r>
          </a:p>
          <a:p>
            <a:r>
              <a:rPr lang="en-US" dirty="0" smtClean="0"/>
              <a:t>        Ex. </a:t>
            </a:r>
            <a:r>
              <a:rPr lang="en-US" dirty="0" smtClean="0">
                <a:solidFill>
                  <a:srgbClr val="AA2B1E"/>
                </a:solidFill>
              </a:rPr>
              <a:t>Do</a:t>
            </a:r>
            <a:r>
              <a:rPr lang="en-US" dirty="0" smtClean="0"/>
              <a:t> you agree with me?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Form a Negative</a:t>
            </a:r>
          </a:p>
          <a:p>
            <a:r>
              <a:rPr lang="en-US" dirty="0" smtClean="0"/>
              <a:t>        Ex.  They </a:t>
            </a:r>
            <a:r>
              <a:rPr lang="en-US" dirty="0" smtClean="0">
                <a:solidFill>
                  <a:srgbClr val="AA2B1E"/>
                </a:solidFill>
              </a:rPr>
              <a:t>were </a:t>
            </a:r>
            <a:r>
              <a:rPr lang="en-US" dirty="0" smtClean="0"/>
              <a:t>not listening.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934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BlairMdITC TT-Medium"/>
                <a:cs typeface="BlairMdITC TT-Medium"/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  <a:latin typeface="BlairMdITC TT-Medium"/>
                <a:cs typeface="BlairMdITC TT-Medium"/>
              </a:rPr>
              <a:t>ENGLISH  AUXILIARIES  ARE: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660066"/>
                </a:solidFill>
              </a:rPr>
              <a:t>BE </a:t>
            </a:r>
            <a:r>
              <a:rPr lang="en-US" dirty="0" smtClean="0"/>
              <a:t> ( am, is, are/ was, were)</a:t>
            </a:r>
          </a:p>
          <a:p>
            <a:r>
              <a:rPr lang="en-US" dirty="0" smtClean="0"/>
              <a:t> - forms </a:t>
            </a:r>
            <a:r>
              <a:rPr lang="en-US" b="1" dirty="0" smtClean="0">
                <a:solidFill>
                  <a:srgbClr val="660066"/>
                </a:solidFill>
              </a:rPr>
              <a:t>Progressive Tenses (statements, ?</a:t>
            </a:r>
            <a:r>
              <a:rPr lang="en-US" b="1" dirty="0" err="1" smtClean="0">
                <a:solidFill>
                  <a:srgbClr val="660066"/>
                </a:solidFill>
              </a:rPr>
              <a:t>s</a:t>
            </a:r>
            <a:r>
              <a:rPr lang="en-US" b="1" dirty="0" smtClean="0">
                <a:solidFill>
                  <a:srgbClr val="660066"/>
                </a:solidFill>
              </a:rPr>
              <a:t> and Negatives)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660066"/>
                </a:solidFill>
              </a:rPr>
              <a:t>DO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/>
              <a:t> (do,  does, did)</a:t>
            </a:r>
          </a:p>
          <a:p>
            <a:r>
              <a:rPr lang="en-US" dirty="0" smtClean="0"/>
              <a:t>  - is used with </a:t>
            </a:r>
            <a:r>
              <a:rPr lang="en-US" b="1" dirty="0" smtClean="0">
                <a:solidFill>
                  <a:srgbClr val="660066"/>
                </a:solidFill>
              </a:rPr>
              <a:t>Simple Tenses (?</a:t>
            </a:r>
            <a:r>
              <a:rPr lang="en-US" b="1" dirty="0" err="1" smtClean="0">
                <a:solidFill>
                  <a:srgbClr val="660066"/>
                </a:solidFill>
              </a:rPr>
              <a:t>s</a:t>
            </a:r>
            <a:r>
              <a:rPr lang="en-US" b="1" dirty="0" smtClean="0">
                <a:solidFill>
                  <a:srgbClr val="660066"/>
                </a:solidFill>
              </a:rPr>
              <a:t> and  Negative)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660066"/>
                </a:solidFill>
              </a:rPr>
              <a:t>HAVE </a:t>
            </a:r>
            <a:r>
              <a:rPr lang="en-US" dirty="0" smtClean="0"/>
              <a:t>( have, has, had)</a:t>
            </a:r>
          </a:p>
          <a:p>
            <a:r>
              <a:rPr lang="en-US" dirty="0" smtClean="0"/>
              <a:t>- forms </a:t>
            </a:r>
            <a:r>
              <a:rPr lang="en-US" b="1" dirty="0" smtClean="0">
                <a:solidFill>
                  <a:srgbClr val="660066"/>
                </a:solidFill>
              </a:rPr>
              <a:t>Perfect Tenses (statements, ?</a:t>
            </a:r>
            <a:r>
              <a:rPr lang="en-US" b="1" dirty="0" err="1" smtClean="0">
                <a:solidFill>
                  <a:srgbClr val="660066"/>
                </a:solidFill>
              </a:rPr>
              <a:t>s</a:t>
            </a:r>
            <a:r>
              <a:rPr lang="en-US" b="1" dirty="0" smtClean="0">
                <a:solidFill>
                  <a:srgbClr val="660066"/>
                </a:solidFill>
              </a:rPr>
              <a:t> and Negatives)</a:t>
            </a:r>
          </a:p>
          <a:p>
            <a:r>
              <a:rPr lang="en-US" dirty="0" smtClean="0"/>
              <a:t>     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660066"/>
                </a:solidFill>
              </a:rPr>
              <a:t>WILL </a:t>
            </a:r>
            <a:r>
              <a:rPr lang="en-US" dirty="0" smtClean="0"/>
              <a:t> (will , would) </a:t>
            </a:r>
          </a:p>
          <a:p>
            <a:pPr>
              <a:buFontTx/>
              <a:buChar char="-"/>
            </a:pPr>
            <a:r>
              <a:rPr lang="en-US" dirty="0" smtClean="0"/>
              <a:t>forms  </a:t>
            </a:r>
            <a:r>
              <a:rPr lang="en-US" b="1" dirty="0" smtClean="0">
                <a:solidFill>
                  <a:srgbClr val="660066"/>
                </a:solidFill>
              </a:rPr>
              <a:t>Future Tenses (statements, ?</a:t>
            </a:r>
            <a:r>
              <a:rPr lang="en-US" b="1" dirty="0" err="1" smtClean="0">
                <a:solidFill>
                  <a:srgbClr val="660066"/>
                </a:solidFill>
              </a:rPr>
              <a:t>s</a:t>
            </a:r>
            <a:r>
              <a:rPr lang="en-US" b="1" dirty="0" smtClean="0">
                <a:solidFill>
                  <a:srgbClr val="660066"/>
                </a:solidFill>
              </a:rPr>
              <a:t> and Negatives)</a:t>
            </a:r>
          </a:p>
          <a:p>
            <a:endParaRPr lang="en-US" b="1" dirty="0" smtClean="0">
              <a:solidFill>
                <a:srgbClr val="660066"/>
              </a:solidFill>
            </a:endParaRPr>
          </a:p>
          <a:p>
            <a:endParaRPr lang="en-US" b="1" dirty="0" smtClean="0">
              <a:solidFill>
                <a:srgbClr val="660066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REMEMBER:</a:t>
            </a:r>
            <a:r>
              <a:rPr lang="en-US" dirty="0" smtClean="0"/>
              <a:t>  </a:t>
            </a:r>
            <a:r>
              <a:rPr lang="en-US" sz="1600" b="1" dirty="0" smtClean="0"/>
              <a:t>Auxiliaries have NO Meaning of their own!</a:t>
            </a:r>
            <a:endParaRPr lang="en-US" sz="1600" b="1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838200" y="5181600"/>
          <a:ext cx="1066800" cy="685800"/>
        </p:xfrm>
        <a:graphic>
          <a:graphicData uri="http://schemas.openxmlformats.org/presentationml/2006/ole">
            <p:oleObj spid="_x0000_s91138" name="Document" r:id="rId3" imgW="444500" imgH="431800" progId="Word.Document.12">
              <p:link updateAutomatic="1"/>
            </p:oleObj>
          </a:graphicData>
        </a:graphic>
      </p:graphicFrame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667000" y="914400"/>
          <a:ext cx="3175000" cy="1270000"/>
        </p:xfrm>
        <a:graphic>
          <a:graphicData uri="http://schemas.openxmlformats.org/presentationml/2006/ole">
            <p:oleObj spid="_x0000_s86018" name="Document" r:id="rId3" imgW="3175000" imgH="1270000" progId="Word.Document.12">
              <p:link updateAutomatic="1"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0" y="2362201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Verb tense is used to designate when an action    takes place in time.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Verb tenses are formed with the help of Auxiliary (Helping Verbs). 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886200"/>
            <a:ext cx="6096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AA2B1E"/>
                </a:solidFill>
              </a:rPr>
              <a:t>There are four main categories of tense: </a:t>
            </a:r>
          </a:p>
          <a:p>
            <a:pPr>
              <a:lnSpc>
                <a:spcPct val="150000"/>
              </a:lnSpc>
            </a:pPr>
            <a:r>
              <a:rPr lang="en-US" b="1" i="1" u="sng" dirty="0" smtClean="0">
                <a:solidFill>
                  <a:srgbClr val="AA2B1E"/>
                </a:solidFill>
              </a:rPr>
              <a:t>simple</a:t>
            </a:r>
            <a:r>
              <a:rPr lang="en-US" b="1" i="1" dirty="0" smtClean="0">
                <a:solidFill>
                  <a:srgbClr val="AA2B1E"/>
                </a:solidFill>
              </a:rPr>
              <a:t>, </a:t>
            </a:r>
            <a:r>
              <a:rPr lang="en-US" b="1" i="1" u="sng" dirty="0" smtClean="0">
                <a:solidFill>
                  <a:srgbClr val="AA2B1E"/>
                </a:solidFill>
              </a:rPr>
              <a:t>progressive</a:t>
            </a:r>
            <a:r>
              <a:rPr lang="en-US" b="1" i="1" dirty="0" smtClean="0">
                <a:solidFill>
                  <a:srgbClr val="AA2B1E"/>
                </a:solidFill>
              </a:rPr>
              <a:t>, </a:t>
            </a:r>
            <a:r>
              <a:rPr lang="en-US" b="1" i="1" u="sng" dirty="0" smtClean="0">
                <a:solidFill>
                  <a:srgbClr val="AA2B1E"/>
                </a:solidFill>
              </a:rPr>
              <a:t>perfect</a:t>
            </a:r>
            <a:r>
              <a:rPr lang="en-US" b="1" i="1" dirty="0" smtClean="0">
                <a:solidFill>
                  <a:srgbClr val="AA2B1E"/>
                </a:solidFill>
              </a:rPr>
              <a:t>, and </a:t>
            </a:r>
            <a:r>
              <a:rPr lang="en-US" b="1" i="1" u="sng" dirty="0" smtClean="0">
                <a:solidFill>
                  <a:srgbClr val="AA2B1E"/>
                </a:solidFill>
              </a:rPr>
              <a:t>perfect progressive  </a:t>
            </a:r>
            <a:r>
              <a:rPr lang="en-US" dirty="0" smtClean="0">
                <a:solidFill>
                  <a:srgbClr val="AA2B1E"/>
                </a:solidFill>
              </a:rPr>
              <a:t>which can have their</a:t>
            </a:r>
            <a:r>
              <a:rPr lang="en-US" i="1" dirty="0" smtClean="0">
                <a:solidFill>
                  <a:srgbClr val="AA2B1E"/>
                </a:solidFill>
              </a:rPr>
              <a:t> </a:t>
            </a:r>
            <a:r>
              <a:rPr lang="en-US" b="1" i="1" u="sng" dirty="0" smtClean="0">
                <a:solidFill>
                  <a:srgbClr val="AA2B1E"/>
                </a:solidFill>
              </a:rPr>
              <a:t>present</a:t>
            </a:r>
            <a:r>
              <a:rPr lang="en-US" b="1" i="1" dirty="0" smtClean="0">
                <a:solidFill>
                  <a:srgbClr val="AA2B1E"/>
                </a:solidFill>
              </a:rPr>
              <a:t>, </a:t>
            </a:r>
            <a:r>
              <a:rPr lang="en-US" b="1" i="1" u="sng" dirty="0" smtClean="0">
                <a:solidFill>
                  <a:srgbClr val="AA2B1E"/>
                </a:solidFill>
              </a:rPr>
              <a:t>past,</a:t>
            </a:r>
            <a:r>
              <a:rPr lang="en-US" b="1" i="1" dirty="0" smtClean="0">
                <a:solidFill>
                  <a:srgbClr val="AA2B1E"/>
                </a:solidFill>
              </a:rPr>
              <a:t> </a:t>
            </a:r>
            <a:r>
              <a:rPr lang="en-US" b="1" i="1" u="sng" dirty="0" smtClean="0">
                <a:solidFill>
                  <a:srgbClr val="AA2B1E"/>
                </a:solidFill>
              </a:rPr>
              <a:t>future</a:t>
            </a:r>
            <a:r>
              <a:rPr lang="en-US" b="1" i="1" dirty="0" smtClean="0">
                <a:solidFill>
                  <a:srgbClr val="AA2B1E"/>
                </a:solidFill>
              </a:rPr>
              <a:t>, and </a:t>
            </a:r>
            <a:r>
              <a:rPr lang="en-US" b="1" i="1" u="sng" dirty="0" smtClean="0">
                <a:solidFill>
                  <a:srgbClr val="AA2B1E"/>
                </a:solidFill>
              </a:rPr>
              <a:t>past future</a:t>
            </a:r>
            <a:r>
              <a:rPr lang="en-US" u="sng" dirty="0" smtClean="0">
                <a:solidFill>
                  <a:srgbClr val="AA2B1E"/>
                </a:solidFill>
              </a:rPr>
              <a:t> </a:t>
            </a:r>
            <a:r>
              <a:rPr lang="en-US" dirty="0" smtClean="0">
                <a:solidFill>
                  <a:srgbClr val="AA2B1E"/>
                </a:solidFill>
              </a:rPr>
              <a:t>form to express different time relationships. </a:t>
            </a:r>
            <a:endParaRPr lang="en-US" dirty="0">
              <a:solidFill>
                <a:srgbClr val="AA2B1E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28600"/>
            <a:ext cx="8260672" cy="1371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VERBS  TENSES</a:t>
            </a:r>
            <a:b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4 x 4 = 16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PRESENT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PAST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FUTURE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PAST FUTURE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3434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00B0F0"/>
                </a:solidFill>
              </a:rPr>
              <a:t>SIMPLE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PROGRESSIVE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PERFECT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PERFECT PROGRESSIVE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866900"/>
            <a:ext cx="24384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1866900"/>
            <a:ext cx="2362200" cy="1123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1866900"/>
            <a:ext cx="23622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2043793"/>
            <a:ext cx="2590800" cy="2789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76400" y="1981200"/>
            <a:ext cx="3200400" cy="93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76400" y="2914650"/>
            <a:ext cx="3200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6400" y="2952750"/>
            <a:ext cx="35052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76400" y="2952750"/>
            <a:ext cx="3200400" cy="200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33600" y="3952875"/>
            <a:ext cx="2743200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33600" y="3952875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33600" y="2990850"/>
            <a:ext cx="2743200" cy="962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133600" y="2057400"/>
            <a:ext cx="28956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971800" y="2057400"/>
            <a:ext cx="236220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971800" y="3009900"/>
            <a:ext cx="2209800" cy="1943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71800" y="49530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971800" y="4038600"/>
            <a:ext cx="2209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423220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SIMPLE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       Aux: DO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(Only for ? and Negative)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/>
              <a:t>PRESENT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/>
              <a:t>PAST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/>
              <a:t>FUTURE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/>
              <a:t>PAST FUTURE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97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PROGRESSIVE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Aux: BE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/>
              <a:t>PRESENT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/>
              <a:t>PAST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/>
              <a:t>FUTURE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endParaRPr lang="en-US" dirty="0" smtClean="0"/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en-US" dirty="0" smtClean="0"/>
              <a:t>PAST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226420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561</Words>
  <Application>Microsoft Macintosh PowerPoint</Application>
  <PresentationFormat>On-screen Show (4:3)</PresentationFormat>
  <Paragraphs>126</Paragraphs>
  <Slides>14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6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Office Theme</vt:lpstr>
      <vt:lpstr>Decatur</vt:lpstr>
      <vt:lpstr>NewsPrint</vt:lpstr>
      <vt:lpstr>Pushpin</vt:lpstr>
      <vt:lpstr>Apothecary</vt:lpstr>
      <vt:lpstr>Apex</vt:lpstr>
      <vt:lpstr>Untitled:ENGLISH:VERB%20TENSES%20HANDOUT.doc!OLE_LINK3</vt:lpstr>
      <vt:lpstr>Untitled:ENGLISH:VERB%20TENSES%20HANDOUT.doc!OLE_LINK2</vt:lpstr>
      <vt:lpstr> VERBS  AND  TENSES (Aspects)</vt:lpstr>
      <vt:lpstr>VERBS</vt:lpstr>
      <vt:lpstr>Slide 3</vt:lpstr>
      <vt:lpstr>Slide 4</vt:lpstr>
      <vt:lpstr>Slide 5</vt:lpstr>
      <vt:lpstr>Slide 6</vt:lpstr>
      <vt:lpstr>VERBS  TENSES 4 x 4 = 16</vt:lpstr>
      <vt:lpstr>SIMPLE                   Aux: DO (Only for ? and Negative)</vt:lpstr>
      <vt:lpstr>PROGRESSIVE   Aux: BE</vt:lpstr>
      <vt:lpstr>PERFECT Aux: HAVE</vt:lpstr>
      <vt:lpstr>PERFECT PROGRESSIVE   Aux: HAVE BEEN</vt:lpstr>
      <vt:lpstr>TENSE OR ASPECT? The New Approach</vt:lpstr>
      <vt:lpstr>DIVERSITY IN VERB TENSES Two or more tenses together  in a sentence</vt:lpstr>
      <vt:lpstr>LOOK at the Handout  and Let’s See When We Use  The particular  Verb Tense (Aspect)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LAVC Writing Tutor</cp:lastModifiedBy>
  <cp:revision>21</cp:revision>
  <dcterms:created xsi:type="dcterms:W3CDTF">2013-03-14T23:31:01Z</dcterms:created>
  <dcterms:modified xsi:type="dcterms:W3CDTF">2013-03-14T23:31:26Z</dcterms:modified>
</cp:coreProperties>
</file>