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Default Extension="pdf" ContentType="application/pdf"/>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7"/>
  </p:notesMasterIdLst>
  <p:sldIdLst>
    <p:sldId id="256" r:id="rId2"/>
    <p:sldId id="294" r:id="rId3"/>
    <p:sldId id="284" r:id="rId4"/>
    <p:sldId id="277" r:id="rId5"/>
    <p:sldId id="273" r:id="rId6"/>
    <p:sldId id="297" r:id="rId7"/>
    <p:sldId id="275" r:id="rId8"/>
    <p:sldId id="287" r:id="rId9"/>
    <p:sldId id="302" r:id="rId10"/>
    <p:sldId id="289" r:id="rId11"/>
    <p:sldId id="278" r:id="rId12"/>
    <p:sldId id="298" r:id="rId13"/>
    <p:sldId id="290" r:id="rId14"/>
    <p:sldId id="299" r:id="rId15"/>
    <p:sldId id="291" r:id="rId16"/>
    <p:sldId id="288" r:id="rId17"/>
    <p:sldId id="300" r:id="rId18"/>
    <p:sldId id="282" r:id="rId19"/>
    <p:sldId id="285" r:id="rId20"/>
    <p:sldId id="261" r:id="rId21"/>
    <p:sldId id="301" r:id="rId22"/>
    <p:sldId id="266" r:id="rId23"/>
    <p:sldId id="280" r:id="rId24"/>
    <p:sldId id="274" r:id="rId25"/>
    <p:sldId id="286"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1042" autoAdjust="0"/>
    <p:restoredTop sz="94660"/>
  </p:normalViewPr>
  <p:slideViewPr>
    <p:cSldViewPr snapToGrid="0" snapToObjects="1">
      <p:cViewPr varScale="1">
        <p:scale>
          <a:sx n="109" d="100"/>
          <a:sy n="109" d="100"/>
        </p:scale>
        <p:origin x="-274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17BA93-B17F-E949-917D-170D0D409F91}" type="datetimeFigureOut">
              <a:rPr lang="en-US" smtClean="0"/>
              <a:pPr/>
              <a:t>5/6/14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22A5B8-B968-7C43-9CFA-F4FC680197B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222A5B8-B968-7C43-9CFA-F4FC680197B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analytical research paper often begins with the student asking a question (a.k.a. a research question) on which he has taken no stance. Such a paper is often an exercise in exploration and evaluation. </a:t>
            </a:r>
            <a:endParaRPr lang="en-US" dirty="0"/>
          </a:p>
        </p:txBody>
      </p:sp>
      <p:sp>
        <p:nvSpPr>
          <p:cNvPr id="4" name="Slide Number Placeholder 3"/>
          <p:cNvSpPr>
            <a:spLocks noGrp="1"/>
          </p:cNvSpPr>
          <p:nvPr>
            <p:ph type="sldNum" sz="quarter" idx="10"/>
          </p:nvPr>
        </p:nvSpPr>
        <p:spPr/>
        <p:txBody>
          <a:bodyPr/>
          <a:lstStyle/>
          <a:p>
            <a:fld id="{965E302B-A7A3-1C4C-815E-F55091F51FD7}"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example, perhaps one is interested in the old English poem Beowulf. He has read the poem intently and desires to offer a fresh reading of the poem to the academic community. His question may be as follows:</a:t>
            </a:r>
            <a:endParaRPr lang="en-US" dirty="0"/>
          </a:p>
        </p:txBody>
      </p:sp>
      <p:sp>
        <p:nvSpPr>
          <p:cNvPr id="4" name="Slide Number Placeholder 3"/>
          <p:cNvSpPr>
            <a:spLocks noGrp="1"/>
          </p:cNvSpPr>
          <p:nvPr>
            <p:ph type="sldNum" sz="quarter" idx="10"/>
          </p:nvPr>
        </p:nvSpPr>
        <p:spPr/>
        <p:txBody>
          <a:bodyPr/>
          <a:lstStyle/>
          <a:p>
            <a:fld id="{4222A5B8-B968-7C43-9CFA-F4FC680197BE}"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222A5B8-B968-7C43-9CFA-F4FC680197BE}"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Choose a topic: The research paper topic must be unique. Pick a topic that interests or challenges you.</a:t>
            </a:r>
          </a:p>
          <a:p>
            <a:r>
              <a:rPr lang="en-US" dirty="0" smtClean="0"/>
              <a:t>Find information: Surf the Net. Make use of search engines as well as other research tools as a starting point. Check out useful URLs, general and background information online.</a:t>
            </a:r>
          </a:p>
          <a:p>
            <a:r>
              <a:rPr lang="en-US" dirty="0" smtClean="0"/>
              <a:t>State your Thesis: your thesis statement will be like your belief declaration. The main portion will consist of arguments to support as well as defend your belief.</a:t>
            </a:r>
          </a:p>
          <a:p>
            <a:r>
              <a:rPr lang="en-US" dirty="0" smtClean="0"/>
              <a:t>Get some Help: if it is your first research, make sure to consult an experienced friend. Beginner’s mistake in research usually leads to a waste of time and resources.</a:t>
            </a:r>
          </a:p>
          <a:p>
            <a:r>
              <a:rPr lang="en-US" dirty="0" smtClean="0"/>
              <a:t>Know your research: Know WHAT you have to study, WHY you have to study it, and HOW the results will contribute to the pool of knowledge for the topic.</a:t>
            </a:r>
          </a:p>
          <a:p>
            <a:r>
              <a:rPr lang="en-US" dirty="0" smtClean="0"/>
              <a:t>Organize your notes: organize all the info and analyze your research data critically. Note some opposing views if they help to support your research.</a:t>
            </a:r>
          </a:p>
          <a:p>
            <a:r>
              <a:rPr lang="en-US" dirty="0" smtClean="0"/>
              <a:t>Revise Draft and Outline: check everything for any content errors. Double check the facts and organize the outline if needed.</a:t>
            </a:r>
          </a:p>
          <a:p>
            <a:r>
              <a:rPr lang="en-US" dirty="0" smtClean="0"/>
              <a:t>Type the final paper: proofread final paper cautiously for any possible errors. Reread your paper and make sure you understand fully what is expected of you.</a:t>
            </a:r>
          </a:p>
          <a:p>
            <a:endParaRPr lang="en-US" dirty="0"/>
          </a:p>
        </p:txBody>
      </p:sp>
      <p:sp>
        <p:nvSpPr>
          <p:cNvPr id="4" name="Slide Number Placeholder 3"/>
          <p:cNvSpPr>
            <a:spLocks noGrp="1"/>
          </p:cNvSpPr>
          <p:nvPr>
            <p:ph type="sldNum" sz="quarter" idx="10"/>
          </p:nvPr>
        </p:nvSpPr>
        <p:spPr/>
        <p:txBody>
          <a:bodyPr/>
          <a:lstStyle/>
          <a:p>
            <a:fld id="{965E302B-A7A3-1C4C-815E-F55091F51FD7}" type="slidenum">
              <a:rPr lang="en-US" smtClean="0"/>
              <a:pPr/>
              <a:t>18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Make sure not to plagiarize website </a:t>
            </a:r>
          </a:p>
          <a:p>
            <a:endParaRPr lang="en-US" dirty="0"/>
          </a:p>
        </p:txBody>
      </p:sp>
      <p:sp>
        <p:nvSpPr>
          <p:cNvPr id="4" name="Slide Number Placeholder 3"/>
          <p:cNvSpPr>
            <a:spLocks noGrp="1"/>
          </p:cNvSpPr>
          <p:nvPr>
            <p:ph type="sldNum" sz="quarter" idx="10"/>
          </p:nvPr>
        </p:nvSpPr>
        <p:spPr/>
        <p:txBody>
          <a:bodyPr/>
          <a:lstStyle/>
          <a:p>
            <a:fld id="{4222A5B8-B968-7C43-9CFA-F4FC680197BE}" type="slidenum">
              <a:rPr lang="en-US" smtClean="0"/>
              <a:pPr/>
              <a:t>19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Research-based writing in American institutions, both educational and corporate, is filled with rules that writers, particularly beginners, aren't aware of or don't know how to follow. Many of these rules have to do with research and proper citation. Gaining familiarity with these rules, however, is critically important, as inadvertent mistakes can lead to charges of plagiarism, which is the unaccredited use (both intentional and unintentional) of somebody else's words or ideas.</a:t>
            </a:r>
          </a:p>
          <a:p>
            <a:endParaRPr lang="en-US" dirty="0"/>
          </a:p>
        </p:txBody>
      </p:sp>
      <p:sp>
        <p:nvSpPr>
          <p:cNvPr id="4" name="Slide Number Placeholder 3"/>
          <p:cNvSpPr>
            <a:spLocks noGrp="1"/>
          </p:cNvSpPr>
          <p:nvPr>
            <p:ph type="sldNum" sz="quarter" idx="10"/>
          </p:nvPr>
        </p:nvSpPr>
        <p:spPr/>
        <p:txBody>
          <a:bodyPr/>
          <a:lstStyle/>
          <a:p>
            <a:fld id="{4222A5B8-B968-7C43-9CFA-F4FC680197BE}" type="slidenum">
              <a:rPr lang="en-US" smtClean="0"/>
              <a:pPr/>
              <a:t>20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MLA is the most commonly used in Academics,</a:t>
            </a:r>
            <a:r>
              <a:rPr lang="en-US" baseline="0" dirty="0" smtClean="0"/>
              <a:t> so we are just covering MLA.</a:t>
            </a:r>
            <a:endParaRPr lang="en-US" dirty="0"/>
          </a:p>
        </p:txBody>
      </p:sp>
      <p:sp>
        <p:nvSpPr>
          <p:cNvPr id="4" name="Slide Number Placeholder 3"/>
          <p:cNvSpPr>
            <a:spLocks noGrp="1"/>
          </p:cNvSpPr>
          <p:nvPr>
            <p:ph type="sldNum" sz="quarter" idx="10"/>
          </p:nvPr>
        </p:nvSpPr>
        <p:spPr/>
        <p:txBody>
          <a:bodyPr/>
          <a:lstStyle/>
          <a:p>
            <a:fld id="{4222A5B8-B968-7C43-9CFA-F4FC680197BE}"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Monaco"/>
                <a:cs typeface="Monaco"/>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onaco"/>
                <a:cs typeface="Monac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6617D096-EE5C-7944-8DEF-0661FBCBDB0C}" type="datetimeFigureOut">
              <a:rPr lang="en-US" smtClean="0"/>
              <a:pPr/>
              <a:t>5/6/14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A7B37-0649-8344-905E-075D4C4ABE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17D096-EE5C-7944-8DEF-0661FBCBDB0C}" type="datetimeFigureOut">
              <a:rPr lang="en-US" smtClean="0"/>
              <a:pPr/>
              <a:t>5/6/14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A7B37-0649-8344-905E-075D4C4ABE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17D096-EE5C-7944-8DEF-0661FBCBDB0C}" type="datetimeFigureOut">
              <a:rPr lang="en-US" smtClean="0"/>
              <a:pPr/>
              <a:t>5/6/14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A7B37-0649-8344-905E-075D4C4ABE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17D096-EE5C-7944-8DEF-0661FBCBDB0C}" type="datetimeFigureOut">
              <a:rPr lang="en-US" smtClean="0"/>
              <a:pPr/>
              <a:t>5/6/14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A7B37-0649-8344-905E-075D4C4ABE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17D096-EE5C-7944-8DEF-0661FBCBDB0C}" type="datetimeFigureOut">
              <a:rPr lang="en-US" smtClean="0"/>
              <a:pPr/>
              <a:t>5/6/14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A7B37-0649-8344-905E-075D4C4ABE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17D096-EE5C-7944-8DEF-0661FBCBDB0C}" type="datetimeFigureOut">
              <a:rPr lang="en-US" smtClean="0"/>
              <a:pPr/>
              <a:t>5/6/14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A7B37-0649-8344-905E-075D4C4ABE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17D096-EE5C-7944-8DEF-0661FBCBDB0C}" type="datetimeFigureOut">
              <a:rPr lang="en-US" smtClean="0"/>
              <a:pPr/>
              <a:t>5/6/14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9A7B37-0649-8344-905E-075D4C4ABE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17D096-EE5C-7944-8DEF-0661FBCBDB0C}" type="datetimeFigureOut">
              <a:rPr lang="en-US" smtClean="0"/>
              <a:pPr/>
              <a:t>5/6/14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9A7B37-0649-8344-905E-075D4C4ABE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17D096-EE5C-7944-8DEF-0661FBCBDB0C}" type="datetimeFigureOut">
              <a:rPr lang="en-US" smtClean="0"/>
              <a:pPr/>
              <a:t>5/6/14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9A7B37-0649-8344-905E-075D4C4ABE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17D096-EE5C-7944-8DEF-0661FBCBDB0C}" type="datetimeFigureOut">
              <a:rPr lang="en-US" smtClean="0"/>
              <a:pPr/>
              <a:t>5/6/14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A7B37-0649-8344-905E-075D4C4ABE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17D096-EE5C-7944-8DEF-0661FBCBDB0C}" type="datetimeFigureOut">
              <a:rPr lang="en-US" smtClean="0"/>
              <a:pPr/>
              <a:t>5/6/14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A7B37-0649-8344-905E-075D4C4ABE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17D096-EE5C-7944-8DEF-0661FBCBDB0C}" type="datetimeFigureOut">
              <a:rPr lang="en-US" smtClean="0"/>
              <a:pPr/>
              <a:t>5/6/14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9A7B37-0649-8344-905E-075D4C4ABE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onaco"/>
          <a:ea typeface="+mj-ea"/>
          <a:cs typeface="Monaco"/>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onaco"/>
          <a:ea typeface="+mn-ea"/>
          <a:cs typeface="Monaco"/>
        </a:defRPr>
      </a:lvl1pPr>
      <a:lvl2pPr marL="742950" indent="-285750" algn="l" defTabSz="457200" rtl="0" eaLnBrk="1" latinLnBrk="0" hangingPunct="1">
        <a:spcBef>
          <a:spcPct val="20000"/>
        </a:spcBef>
        <a:buFont typeface="Arial"/>
        <a:buChar char="–"/>
        <a:defRPr sz="2800" kern="1200">
          <a:solidFill>
            <a:schemeClr val="tx1"/>
          </a:solidFill>
          <a:latin typeface="Monaco"/>
          <a:ea typeface="+mn-ea"/>
          <a:cs typeface="Monaco"/>
        </a:defRPr>
      </a:lvl2pPr>
      <a:lvl3pPr marL="1143000" indent="-228600" algn="l" defTabSz="457200" rtl="0" eaLnBrk="1" latinLnBrk="0" hangingPunct="1">
        <a:spcBef>
          <a:spcPct val="20000"/>
        </a:spcBef>
        <a:buFont typeface="Arial"/>
        <a:buChar char="•"/>
        <a:defRPr sz="2400" kern="1200">
          <a:solidFill>
            <a:schemeClr val="tx1"/>
          </a:solidFill>
          <a:latin typeface="Monaco"/>
          <a:ea typeface="+mn-ea"/>
          <a:cs typeface="Monaco"/>
        </a:defRPr>
      </a:lvl3pPr>
      <a:lvl4pPr marL="1600200" indent="-228600" algn="l" defTabSz="457200" rtl="0" eaLnBrk="1" latinLnBrk="0" hangingPunct="1">
        <a:spcBef>
          <a:spcPct val="20000"/>
        </a:spcBef>
        <a:buFont typeface="Arial"/>
        <a:buChar char="–"/>
        <a:defRPr sz="2000" kern="1200">
          <a:solidFill>
            <a:schemeClr val="tx1"/>
          </a:solidFill>
          <a:latin typeface="Monaco"/>
          <a:ea typeface="+mn-ea"/>
          <a:cs typeface="Monaco"/>
        </a:defRPr>
      </a:lvl4pPr>
      <a:lvl5pPr marL="2057400" indent="-228600" algn="l" defTabSz="457200" rtl="0" eaLnBrk="1" latinLnBrk="0" hangingPunct="1">
        <a:spcBef>
          <a:spcPct val="20000"/>
        </a:spcBef>
        <a:buFont typeface="Arial"/>
        <a:buChar char="»"/>
        <a:defRPr sz="2000" kern="1200">
          <a:solidFill>
            <a:schemeClr val="tx1"/>
          </a:solidFill>
          <a:latin typeface="Monaco"/>
          <a:ea typeface="+mn-ea"/>
          <a:cs typeface="Monac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holar.google.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zapatopi.net/afdb/"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owl.english.purdue.edu/" TargetMode="External"/><Relationship Id="rId3" Type="http://schemas.openxmlformats.org/officeDocument/2006/relationships/hyperlink" Target="http://www.latimes.co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theonion.com/" TargetMode="External"/><Relationship Id="rId4" Type="http://schemas.openxmlformats.org/officeDocument/2006/relationships/hyperlink" Target="https://www.google.com/webhp?source=search_app%23q=the+onion" TargetMode="External"/><Relationship Id="rId1" Type="http://schemas.openxmlformats.org/officeDocument/2006/relationships/slideLayout" Target="../slideLayouts/slideLayout2.xml"/><Relationship Id="rId2" Type="http://schemas.openxmlformats.org/officeDocument/2006/relationships/hyperlink" Target="http://www.martinlutherking.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urmesemountaindog.info/"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df"/><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dhmo.org" TargetMode="External"/><Relationship Id="rId3" Type="http://schemas.openxmlformats.org/officeDocument/2006/relationships/hyperlink" Target="http://www.watercure.co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d.ted.com/lessons/the-punishable-perils-of-plagiarism-melissa-huseman-d-annunzio"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avc.edu" TargetMode="External"/><Relationship Id="rId3" Type="http://schemas.openxmlformats.org/officeDocument/2006/relationships/hyperlink" Target="http://www.lavc.edu/Library/electronicinfo.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Placeholder 4" descr="3604kn.jpeg"/>
          <p:cNvPicPr>
            <a:picLocks noGrp="1" noChangeAspect="1"/>
          </p:cNvPicPr>
          <p:nvPr>
            <p:ph idx="1"/>
          </p:nvPr>
        </p:nvPicPr>
        <p:blipFill>
          <a:blip r:embed="rId3"/>
          <a:srcRect l="-15423" r="-15423"/>
          <a:stretch>
            <a:fillRect/>
          </a:stretch>
        </p:blipFill>
        <p:spPr>
          <a:prstGeom prst="rect">
            <a:avLst/>
          </a:prstGeom>
          <a:ln>
            <a:noFill/>
          </a:ln>
          <a:effectLst>
            <a:softEdge rad="112500"/>
          </a:effectLst>
        </p:spPr>
      </p:pic>
      <p:sp>
        <p:nvSpPr>
          <p:cNvPr id="3" name="Subtitle 2"/>
          <p:cNvSpPr>
            <a:spLocks noGrp="1"/>
          </p:cNvSpPr>
          <p:nvPr>
            <p:ph type="body" sz="half" idx="2"/>
          </p:nvPr>
        </p:nvSpPr>
        <p:spPr>
          <a:xfrm>
            <a:off x="457199" y="1435100"/>
            <a:ext cx="3615267" cy="4691063"/>
          </a:xfrm>
        </p:spPr>
        <p:txBody>
          <a:bodyPr>
            <a:normAutofit fontScale="40000" lnSpcReduction="20000"/>
          </a:bodyPr>
          <a:lstStyle/>
          <a:p>
            <a:endParaRPr lang="en-US" dirty="0" smtClean="0"/>
          </a:p>
          <a:p>
            <a:r>
              <a:rPr lang="en-US" sz="11077" dirty="0" smtClean="0"/>
              <a:t>Research Tips: </a:t>
            </a:r>
            <a:br>
              <a:rPr lang="en-US" sz="11077" dirty="0" smtClean="0"/>
            </a:br>
            <a:r>
              <a:rPr lang="en-US" sz="11077" dirty="0" smtClean="0"/>
              <a:t>Website Evaluation</a:t>
            </a:r>
          </a:p>
          <a:p>
            <a:endParaRPr lang="en-US" sz="10400" dirty="0" smtClean="0"/>
          </a:p>
          <a:p>
            <a:endParaRPr lang="en-US" sz="10400" dirty="0" smtClean="0"/>
          </a:p>
          <a:p>
            <a:r>
              <a:rPr lang="en-US" sz="5231" dirty="0" smtClean="0"/>
              <a:t>By: </a:t>
            </a:r>
          </a:p>
          <a:p>
            <a:r>
              <a:rPr lang="en-US" sz="5231" dirty="0" smtClean="0"/>
              <a:t>Colette &amp; Davit</a:t>
            </a:r>
          </a:p>
          <a:p>
            <a:endParaRPr lang="en-US" sz="10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slide(fromBottom)">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slide(fromBottom)">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slide(fromBottom)">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a:cs typeface="Arial Black"/>
              </a:rPr>
              <a:t>Google Scholar </a:t>
            </a:r>
            <a:endParaRPr lang="en-US" dirty="0">
              <a:latin typeface="Arial Black"/>
              <a:cs typeface="Arial Black"/>
            </a:endParaRPr>
          </a:p>
        </p:txBody>
      </p:sp>
      <p:sp>
        <p:nvSpPr>
          <p:cNvPr id="3" name="Content Placeholder 2"/>
          <p:cNvSpPr>
            <a:spLocks noGrp="1"/>
          </p:cNvSpPr>
          <p:nvPr>
            <p:ph idx="1"/>
          </p:nvPr>
        </p:nvSpPr>
        <p:spPr/>
        <p:txBody>
          <a:bodyPr>
            <a:normAutofit/>
          </a:bodyPr>
          <a:lstStyle/>
          <a:p>
            <a:r>
              <a:rPr lang="en-US" b="1" dirty="0" smtClean="0"/>
              <a:t>Similar to the library databases, Google Scholar</a:t>
            </a:r>
            <a:r>
              <a:rPr lang="en-US" dirty="0" smtClean="0"/>
              <a:t> is an online, free search engine that searches a wide variety of sources, including academic publishers, universities, and Peer-reviewed articles. </a:t>
            </a:r>
          </a:p>
          <a:p>
            <a:r>
              <a:rPr lang="en-US" dirty="0" smtClean="0">
                <a:hlinkClick r:id="rId2"/>
              </a:rPr>
              <a:t>http://scholar.google.com/</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Black"/>
                <a:cs typeface="Arial Black"/>
              </a:rPr>
              <a:t>Researching on your own</a:t>
            </a:r>
            <a:endParaRPr lang="en-US" dirty="0">
              <a:latin typeface="Arial Black"/>
              <a:cs typeface="Arial Black"/>
            </a:endParaRPr>
          </a:p>
        </p:txBody>
      </p:sp>
      <p:sp>
        <p:nvSpPr>
          <p:cNvPr id="3" name="Content Placeholder 2"/>
          <p:cNvSpPr>
            <a:spLocks noGrp="1"/>
          </p:cNvSpPr>
          <p:nvPr>
            <p:ph idx="1"/>
          </p:nvPr>
        </p:nvSpPr>
        <p:spPr/>
        <p:txBody>
          <a:bodyPr>
            <a:normAutofit/>
          </a:bodyPr>
          <a:lstStyle/>
          <a:p>
            <a:pPr>
              <a:buNone/>
            </a:pPr>
            <a:r>
              <a:rPr lang="en-US" dirty="0" smtClean="0"/>
              <a:t>  If you are not using a search engine that filters results for you like Google Scholar or the LAVC databases, you need to be able to evaluate websites on your own. </a:t>
            </a:r>
          </a:p>
          <a:p>
            <a:pPr>
              <a:buNone/>
            </a:pPr>
            <a:endParaRPr lang="en-US" u="sng"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1" nodeType="clickEffect">
                                  <p:stCondLst>
                                    <p:cond delay="0"/>
                                  </p:stCondLst>
                                  <p:iterate type="lt">
                                    <p:tmPct val="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a:cs typeface="Arial Black"/>
              </a:rPr>
              <a:t>Researching on your own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u="sng" dirty="0" smtClean="0"/>
              <a:t>How to evaluate Websites</a:t>
            </a:r>
          </a:p>
          <a:p>
            <a:endParaRPr lang="en-US" u="sng" dirty="0" smtClean="0"/>
          </a:p>
          <a:p>
            <a:r>
              <a:rPr lang="en-US" dirty="0" smtClean="0"/>
              <a:t>Authorship, Currency, and Accuracy</a:t>
            </a:r>
          </a:p>
          <a:p>
            <a:pPr>
              <a:buNone/>
            </a:pPr>
            <a:endParaRPr lang="en-US" dirty="0" smtClean="0"/>
          </a:p>
          <a:p>
            <a:pPr>
              <a:buNone/>
            </a:pPr>
            <a:r>
              <a:rPr lang="en-US" dirty="0" smtClean="0"/>
              <a:t>For example, check the bottom of the page </a:t>
            </a:r>
          </a:p>
          <a:p>
            <a:pPr>
              <a:buNone/>
            </a:pPr>
            <a:r>
              <a:rPr lang="en-US" dirty="0" smtClean="0"/>
              <a:t>			-how old is it? </a:t>
            </a:r>
          </a:p>
          <a:p>
            <a:pPr>
              <a:buNone/>
            </a:pPr>
            <a:r>
              <a:rPr lang="en-US" dirty="0" smtClean="0"/>
              <a:t>			-Does it list who the author 		   is?</a:t>
            </a:r>
          </a:p>
          <a:p>
            <a:pPr>
              <a:buNone/>
            </a:pPr>
            <a:r>
              <a:rPr lang="en-US" dirty="0" smtClean="0">
                <a:hlinkClick r:id="rId2"/>
              </a:rPr>
              <a:t>http://zapatopi.net/afdb/</a:t>
            </a:r>
            <a:r>
              <a:rPr lang="en-US" dirty="0" smtClean="0"/>
              <a:t> </a:t>
            </a:r>
          </a:p>
          <a:p>
            <a:pPr>
              <a:buNone/>
            </a:pPr>
            <a:r>
              <a:rPr lang="en-US" sz="2824" dirty="0" smtClean="0"/>
              <a:t>(this site was last updated in 2008)</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a:cs typeface="Arial Black"/>
              </a:rPr>
              <a:t>Researching on your own</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u="sng" dirty="0" smtClean="0"/>
              <a:t>Check the Website Domain </a:t>
            </a:r>
          </a:p>
          <a:p>
            <a:pPr>
              <a:buNone/>
            </a:pPr>
            <a:r>
              <a:rPr lang="en-US" dirty="0" smtClean="0"/>
              <a:t>-.</a:t>
            </a:r>
            <a:r>
              <a:rPr lang="en-US" dirty="0" err="1" smtClean="0"/>
              <a:t>gov</a:t>
            </a:r>
            <a:r>
              <a:rPr lang="en-US" dirty="0" smtClean="0"/>
              <a:t> and .</a:t>
            </a:r>
            <a:r>
              <a:rPr lang="en-US" dirty="0" err="1" smtClean="0"/>
              <a:t>edu</a:t>
            </a:r>
            <a:r>
              <a:rPr lang="en-US" dirty="0" smtClean="0"/>
              <a:t> are safest </a:t>
            </a:r>
          </a:p>
          <a:p>
            <a:pPr>
              <a:buNone/>
            </a:pPr>
            <a:r>
              <a:rPr lang="en-US" dirty="0" smtClean="0">
                <a:hlinkClick r:id="rId2"/>
              </a:rPr>
              <a:t>https://owl.english.purdue.edu/</a:t>
            </a:r>
            <a:endParaRPr lang="en-US" dirty="0" smtClean="0"/>
          </a:p>
          <a:p>
            <a:pPr>
              <a:buNone/>
            </a:pPr>
            <a:r>
              <a:rPr lang="en-US" dirty="0" smtClean="0"/>
              <a:t> </a:t>
            </a:r>
          </a:p>
          <a:p>
            <a:pPr>
              <a:buNone/>
            </a:pPr>
            <a:r>
              <a:rPr lang="en-US" dirty="0" smtClean="0"/>
              <a:t>– Websites from well known newspapers or magazines are usually safe. </a:t>
            </a:r>
          </a:p>
          <a:p>
            <a:pPr>
              <a:buNone/>
            </a:pPr>
            <a:r>
              <a:rPr lang="en-US" dirty="0" smtClean="0"/>
              <a:t>		examples: </a:t>
            </a:r>
          </a:p>
          <a:p>
            <a:pPr>
              <a:buNone/>
            </a:pPr>
            <a:r>
              <a:rPr lang="en-US" dirty="0" smtClean="0"/>
              <a:t>			-Los Angeles Times </a:t>
            </a:r>
            <a:r>
              <a:rPr lang="en-US" dirty="0" smtClean="0">
                <a:hlinkClick r:id="rId3"/>
              </a:rPr>
              <a:t>www.latimes.com</a:t>
            </a:r>
            <a:endParaRPr lang="en-US" dirty="0" smtClean="0"/>
          </a:p>
          <a:p>
            <a:pPr>
              <a:buNone/>
            </a:pPr>
            <a:r>
              <a:rPr lang="en-US" dirty="0" smtClean="0"/>
              <a:t>			-Forbes </a:t>
            </a:r>
          </a:p>
          <a:p>
            <a:pPr>
              <a:buNone/>
            </a:pPr>
            <a:r>
              <a:rPr lang="en-US" dirty="0" smtClean="0"/>
              <a:t>			-Wall Street Journal</a:t>
            </a:r>
          </a:p>
          <a:p>
            <a:pPr>
              <a:buNone/>
            </a:pPr>
            <a:endParaRPr lang="en-US" dirty="0" smtClean="0"/>
          </a:p>
          <a:p>
            <a:pPr>
              <a:buNone/>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a:cs typeface="Arial Black"/>
              </a:rPr>
              <a:t>Researching on your own</a:t>
            </a:r>
            <a:endParaRPr lang="en-US" dirty="0"/>
          </a:p>
        </p:txBody>
      </p:sp>
      <p:sp>
        <p:nvSpPr>
          <p:cNvPr id="3" name="Content Placeholder 2"/>
          <p:cNvSpPr>
            <a:spLocks noGrp="1"/>
          </p:cNvSpPr>
          <p:nvPr>
            <p:ph idx="1"/>
          </p:nvPr>
        </p:nvSpPr>
        <p:spPr>
          <a:xfrm>
            <a:off x="457200" y="1236134"/>
            <a:ext cx="8229600" cy="4890030"/>
          </a:xfrm>
        </p:spPr>
        <p:txBody>
          <a:bodyPr>
            <a:normAutofit fontScale="77500" lnSpcReduction="20000"/>
          </a:bodyPr>
          <a:lstStyle/>
          <a:p>
            <a:r>
              <a:rPr lang="en-US" u="sng" dirty="0" smtClean="0"/>
              <a:t>Purpose  and content</a:t>
            </a:r>
          </a:p>
          <a:p>
            <a:pPr>
              <a:buNone/>
            </a:pPr>
            <a:endParaRPr lang="en-US" u="sng" dirty="0" smtClean="0"/>
          </a:p>
          <a:p>
            <a:pPr lvl="1">
              <a:buNone/>
            </a:pPr>
            <a:r>
              <a:rPr lang="en-US" dirty="0" smtClean="0"/>
              <a:t>-Is the information biased?</a:t>
            </a:r>
          </a:p>
          <a:p>
            <a:pPr lvl="1">
              <a:buNone/>
            </a:pPr>
            <a:r>
              <a:rPr lang="en-US" dirty="0" smtClean="0">
                <a:hlinkClick r:id="rId2"/>
              </a:rPr>
              <a:t>http://www.martinlutherking.org/</a:t>
            </a:r>
            <a:endParaRPr lang="en-US" dirty="0" smtClean="0"/>
          </a:p>
          <a:p>
            <a:pPr lvl="1">
              <a:buNone/>
            </a:pPr>
            <a:endParaRPr lang="en-US" dirty="0" smtClean="0"/>
          </a:p>
          <a:p>
            <a:pPr lvl="1"/>
            <a:r>
              <a:rPr lang="en-US" dirty="0" smtClean="0"/>
              <a:t>Is it legitimate research or a joke? </a:t>
            </a:r>
          </a:p>
          <a:p>
            <a:pPr lvl="1">
              <a:buNone/>
            </a:pPr>
            <a:r>
              <a:rPr lang="en-US" dirty="0" smtClean="0">
                <a:hlinkClick r:id="rId3"/>
              </a:rPr>
              <a:t>http://www.theonion.com/</a:t>
            </a:r>
            <a:endParaRPr lang="en-US" dirty="0" smtClean="0"/>
          </a:p>
          <a:p>
            <a:pPr lvl="1">
              <a:buNone/>
            </a:pPr>
            <a:endParaRPr lang="en-US" dirty="0" smtClean="0"/>
          </a:p>
          <a:p>
            <a:pPr lvl="1">
              <a:buNone/>
            </a:pPr>
            <a:r>
              <a:rPr lang="en-US" dirty="0" smtClean="0"/>
              <a:t>			If you are not sure if the information 		is real search Google	</a:t>
            </a:r>
            <a:r>
              <a:rPr lang="en-US" dirty="0" smtClean="0">
                <a:hlinkClick r:id="rId4"/>
              </a:rPr>
              <a:t>https://www.google.com/webhp?source=search_app#q=the+onion</a:t>
            </a:r>
            <a:endParaRPr lang="en-US" dirty="0" smtClean="0"/>
          </a:p>
          <a:p>
            <a:pPr lvl="1">
              <a:buNone/>
            </a:pPr>
            <a:r>
              <a:rPr lang="en-US" dirty="0" smtClean="0"/>
              <a:t>			(Here the Wikipedia tells you that</a:t>
            </a:r>
          </a:p>
          <a:p>
            <a:pPr lvl="1">
              <a:buNone/>
            </a:pPr>
            <a:r>
              <a:rPr lang="en-US" dirty="0" smtClean="0"/>
              <a:t> 			it is a joke site)</a:t>
            </a:r>
          </a:p>
          <a:p>
            <a:pPr lvl="1">
              <a:buNone/>
            </a:pPr>
            <a:endParaRPr lang="en-US" dirty="0" smtClean="0"/>
          </a:p>
          <a:p>
            <a:pPr lvl="1">
              <a:buNone/>
            </a:pPr>
            <a:endParaRPr lang="en-US" dirty="0" smtClean="0"/>
          </a:p>
          <a:p>
            <a:pPr lvl="1">
              <a:buNone/>
            </a:pP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a:cs typeface="Arial Black"/>
              </a:rPr>
              <a:t>Researching on your own</a:t>
            </a:r>
            <a:endParaRPr lang="en-US" dirty="0"/>
          </a:p>
        </p:txBody>
      </p:sp>
      <p:sp>
        <p:nvSpPr>
          <p:cNvPr id="3" name="Content Placeholder 2"/>
          <p:cNvSpPr>
            <a:spLocks noGrp="1"/>
          </p:cNvSpPr>
          <p:nvPr>
            <p:ph idx="1"/>
          </p:nvPr>
        </p:nvSpPr>
        <p:spPr/>
        <p:txBody>
          <a:bodyPr/>
          <a:lstStyle/>
          <a:p>
            <a:r>
              <a:rPr lang="en-US" u="sng" dirty="0" smtClean="0"/>
              <a:t>Functionality, and Design</a:t>
            </a:r>
          </a:p>
          <a:p>
            <a:pPr>
              <a:buNone/>
            </a:pPr>
            <a:r>
              <a:rPr lang="en-US" dirty="0" smtClean="0"/>
              <a:t>			-do the links work? </a:t>
            </a:r>
          </a:p>
          <a:p>
            <a:pPr>
              <a:buNone/>
            </a:pPr>
            <a:r>
              <a:rPr lang="en-US" dirty="0" smtClean="0"/>
              <a:t>			-does it look nice or cheap? </a:t>
            </a:r>
          </a:p>
          <a:p>
            <a:pPr>
              <a:buNone/>
            </a:pPr>
            <a:r>
              <a:rPr lang="en-US" dirty="0" smtClean="0"/>
              <a:t>			-is it well organized? </a:t>
            </a:r>
          </a:p>
          <a:p>
            <a:pPr lvl="1">
              <a:buNone/>
            </a:pPr>
            <a:endParaRPr lang="en-US" b="1" dirty="0" smtClean="0">
              <a:hlinkClick r:id="rId2"/>
            </a:endParaRPr>
          </a:p>
          <a:p>
            <a:pPr lvl="1">
              <a:buNone/>
            </a:pPr>
            <a:r>
              <a:rPr lang="en-US" b="1" dirty="0" smtClean="0">
                <a:hlinkClick r:id="rId2"/>
              </a:rPr>
              <a:t>http://burmesemountaindog.info/</a:t>
            </a:r>
            <a:endParaRPr lang="en-US" b="1" dirty="0" smtClean="0"/>
          </a:p>
          <a:p>
            <a:pPr lvl="1">
              <a:buNone/>
            </a:pPr>
            <a:r>
              <a:rPr lang="en-US" b="1" dirty="0" smtClean="0"/>
              <a:t>	</a:t>
            </a:r>
            <a:r>
              <a:rPr lang="en-US" dirty="0" smtClean="0"/>
              <a:t>This isn’t even spelled correctly its “Bernese” mountain dog</a:t>
            </a:r>
          </a:p>
          <a:p>
            <a:pPr lvl="1">
              <a:buNone/>
            </a:pPr>
            <a:endParaRPr lang="en-US" b="1" dirty="0" smtClean="0"/>
          </a:p>
          <a:p>
            <a:pPr lvl="1">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bodyPr>
          <a:lstStyle/>
          <a:p>
            <a:r>
              <a:rPr lang="en-US" dirty="0" smtClean="0">
                <a:latin typeface="Arial Black"/>
                <a:cs typeface="Arial Black"/>
              </a:rPr>
              <a:t>   Exercise </a:t>
            </a:r>
            <a:r>
              <a:rPr lang="en-US" dirty="0" smtClean="0"/>
              <a:t/>
            </a:r>
            <a:br>
              <a:rPr lang="en-US" dirty="0" smtClean="0"/>
            </a:br>
            <a:endParaRPr lang="en-US" dirty="0"/>
          </a:p>
        </p:txBody>
      </p:sp>
      <p:pic>
        <p:nvPicPr>
          <p:cNvPr id="4" name="Picture 3" descr="website-evaluation-checklist.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747329" y="374392"/>
            <a:ext cx="5584804" cy="7227393"/>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1244601" y="1507067"/>
            <a:ext cx="7323666" cy="3939541"/>
          </a:xfrm>
          <a:prstGeom prst="rect">
            <a:avLst/>
          </a:prstGeom>
          <a:noFill/>
        </p:spPr>
        <p:txBody>
          <a:bodyPr wrap="square" rtlCol="0">
            <a:spAutoFit/>
          </a:bodyPr>
          <a:lstStyle/>
          <a:p>
            <a:r>
              <a:rPr lang="en-US" sz="2800" dirty="0" smtClean="0"/>
              <a:t>Use the checklist to evaluate these two websites. Decide which one is real and which one is fake. </a:t>
            </a:r>
          </a:p>
          <a:p>
            <a:endParaRPr lang="en-US" sz="2800" dirty="0" smtClean="0"/>
          </a:p>
          <a:p>
            <a:r>
              <a:rPr lang="en-US" sz="2800" dirty="0" smtClean="0">
                <a:hlinkClick r:id="rId2"/>
              </a:rPr>
              <a:t>www.dhmo.org</a:t>
            </a:r>
            <a:endParaRPr lang="en-US" sz="2800" dirty="0" smtClean="0"/>
          </a:p>
          <a:p>
            <a:endParaRPr lang="en-US" sz="2800" dirty="0" smtClean="0"/>
          </a:p>
          <a:p>
            <a:r>
              <a:rPr lang="en-US" sz="2800" dirty="0" smtClean="0">
                <a:hlinkClick r:id="rId3"/>
              </a:rPr>
              <a:t>www.watercure.com</a:t>
            </a:r>
            <a:endParaRPr lang="en-US" sz="2800" dirty="0" smtClean="0"/>
          </a:p>
          <a:p>
            <a:endParaRPr lang="en-US" dirty="0" smtClean="0"/>
          </a:p>
          <a:p>
            <a:r>
              <a:rPr lang="en-US" dirty="0" smtClean="0"/>
              <a:t> </a:t>
            </a:r>
          </a:p>
          <a:p>
            <a:endParaRPr lang="en-US" dirty="0"/>
          </a:p>
        </p:txBody>
      </p:sp>
      <p:sp>
        <p:nvSpPr>
          <p:cNvPr id="3" name="TextBox 2"/>
          <p:cNvSpPr txBox="1"/>
          <p:nvPr/>
        </p:nvSpPr>
        <p:spPr>
          <a:xfrm>
            <a:off x="3149600" y="550333"/>
            <a:ext cx="3017448" cy="1046440"/>
          </a:xfrm>
          <a:prstGeom prst="rect">
            <a:avLst/>
          </a:prstGeom>
          <a:noFill/>
        </p:spPr>
        <p:txBody>
          <a:bodyPr wrap="none" rtlCol="0">
            <a:spAutoFit/>
          </a:bodyPr>
          <a:lstStyle/>
          <a:p>
            <a:r>
              <a:rPr lang="en-US" sz="3200" dirty="0" smtClean="0">
                <a:latin typeface="Arial Black"/>
                <a:cs typeface="Arial Black"/>
              </a:rPr>
              <a:t> </a:t>
            </a:r>
            <a:r>
              <a:rPr lang="en-US" sz="4400" dirty="0" smtClean="0">
                <a:latin typeface="Arial Black"/>
                <a:cs typeface="Arial Black"/>
              </a:rPr>
              <a:t>Exercise </a:t>
            </a:r>
            <a:r>
              <a:rPr lang="en-US" sz="3200" dirty="0" smtClean="0"/>
              <a:t>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a:cs typeface="Arial Black"/>
              </a:rPr>
              <a:t>Step 3: </a:t>
            </a:r>
            <a:endParaRPr lang="en-US" dirty="0">
              <a:latin typeface="Arial Black"/>
              <a:cs typeface="Arial Black"/>
            </a:endParaRPr>
          </a:p>
        </p:txBody>
      </p:sp>
      <p:sp>
        <p:nvSpPr>
          <p:cNvPr id="3" name="Content Placeholder 2"/>
          <p:cNvSpPr>
            <a:spLocks noGrp="1"/>
          </p:cNvSpPr>
          <p:nvPr>
            <p:ph idx="1"/>
          </p:nvPr>
        </p:nvSpPr>
        <p:spPr/>
        <p:txBody>
          <a:bodyPr>
            <a:normAutofit/>
          </a:bodyPr>
          <a:lstStyle/>
          <a:p>
            <a:r>
              <a:rPr lang="en-US" dirty="0" smtClean="0"/>
              <a:t>Outline your paper </a:t>
            </a:r>
          </a:p>
          <a:p>
            <a:r>
              <a:rPr lang="en-US" dirty="0" smtClean="0"/>
              <a:t>Organize your research based on this outline </a:t>
            </a:r>
          </a:p>
          <a:p>
            <a:r>
              <a:rPr lang="en-US" dirty="0" smtClean="0"/>
              <a:t>what quotes will you use?</a:t>
            </a:r>
          </a:p>
          <a:p>
            <a:r>
              <a:rPr lang="en-US" dirty="0" smtClean="0"/>
              <a:t>Why? Do they help your point? </a:t>
            </a:r>
          </a:p>
          <a:p>
            <a:endParaRPr lang="en-US" dirty="0" smtClean="0"/>
          </a:p>
          <a:p>
            <a:pPr>
              <a:buNone/>
            </a:pPr>
            <a:endParaRPr lang="en-US" dirty="0" smtClean="0"/>
          </a:p>
          <a:p>
            <a:pPr lvl="1">
              <a:buFont typeface="Wingdings" charset="2"/>
              <a:buChar char="ü"/>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slide(fromBottom)">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slide(fromBottom)">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slide(fromBottom)">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slide(fromBottom)">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latin typeface="Arial Black"/>
                <a:cs typeface="Arial Black"/>
              </a:rPr>
              <a:t>Make sure not to Plagiarize</a:t>
            </a:r>
            <a:endParaRPr lang="en-US" sz="4000" dirty="0">
              <a:latin typeface="Arial Black"/>
              <a:cs typeface="Arial Black"/>
            </a:endParaRPr>
          </a:p>
        </p:txBody>
      </p:sp>
      <p:pic>
        <p:nvPicPr>
          <p:cNvPr id="4" name="Content Placeholder 3" descr="images.jpeg"/>
          <p:cNvPicPr>
            <a:picLocks noGrp="1" noChangeAspect="1"/>
          </p:cNvPicPr>
          <p:nvPr>
            <p:ph idx="1"/>
          </p:nvPr>
        </p:nvPicPr>
        <p:blipFill>
          <a:blip r:embed="rId3"/>
          <a:srcRect l="-18099" r="-18099"/>
          <a:stretch>
            <a:fillRect/>
          </a:stretch>
        </p:blipFill>
        <p:spPr>
          <a:xfrm>
            <a:off x="457200" y="1727200"/>
            <a:ext cx="8229600" cy="452596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1"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8" presetClass="emph" presetSubtype="0" fill="hold" grpId="0" nodeType="clickEffect">
                                  <p:stCondLst>
                                    <p:cond delay="0"/>
                                  </p:stCondLst>
                                  <p:iterate type="lt">
                                    <p:tmPct val="10000"/>
                                  </p:iterate>
                                  <p:childTnLst>
                                    <p:animClr clrSpc="rgb">
                                      <p:cBhvr override="childStyle">
                                        <p:cTn id="11" dur="500" fill="hold"/>
                                        <p:tgtEl>
                                          <p:spTgt spid="2"/>
                                        </p:tgtEl>
                                        <p:attrNameLst>
                                          <p:attrName>style.color</p:attrName>
                                        </p:attrNameLst>
                                      </p:cBhvr>
                                      <p:to>
                                        <a:schemeClr val="accent2"/>
                                      </p:to>
                                    </p:animClr>
                                    <p:animClr clrSpc="rgb">
                                      <p:cBhvr>
                                        <p:cTn id="12" dur="500" fill="hold"/>
                                        <p:tgtEl>
                                          <p:spTgt spid="2"/>
                                        </p:tgtEl>
                                        <p:attrNameLst>
                                          <p:attrName>fillcolor</p:attrName>
                                        </p:attrNameLst>
                                      </p:cBhvr>
                                      <p:to>
                                        <a:schemeClr val="accent2"/>
                                      </p:to>
                                    </p:animClr>
                                    <p:set>
                                      <p:cBhvr>
                                        <p:cTn id="13" dur="500" fill="hold"/>
                                        <p:tgtEl>
                                          <p:spTgt spid="2"/>
                                        </p:tgtEl>
                                        <p:attrNameLst>
                                          <p:attrName>fill.type</p:attrName>
                                        </p:attrNameLst>
                                      </p:cBhvr>
                                      <p:to>
                                        <p:strVal val="solid"/>
                                      </p:to>
                                    </p:set>
                                    <p:anim to="1.5" calcmode="lin" valueType="num">
                                      <p:cBhvr override="childStyle">
                                        <p:cTn id="14" dur="500" fill="hold"/>
                                        <p:tgtEl>
                                          <p:spTgt spid="2"/>
                                        </p:tgtEl>
                                        <p:attrNameLst>
                                          <p:attrName>style.fontSize</p:attrName>
                                        </p:attrNameLst>
                                      </p:cBhvr>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iterate type="lt">
                                    <p:tmPct val="0"/>
                                  </p:iterate>
                                  <p:childTnLst>
                                    <p:set>
                                      <p:cBhvr>
                                        <p:cTn id="18" dur="1" fill="hold">
                                          <p:stCondLst>
                                            <p:cond delay="0"/>
                                          </p:stCondLst>
                                        </p:cTn>
                                        <p:tgtEl>
                                          <p:spTgt spid="4"/>
                                        </p:tgtEl>
                                        <p:attrNameLst>
                                          <p:attrName>style.visibility</p:attrName>
                                        </p:attrNameLst>
                                      </p:cBhvr>
                                      <p:to>
                                        <p:strVal val="visible"/>
                                      </p:to>
                                    </p:set>
                                    <p:animEffect transition="in" filter="slide(fromBottom)">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34" presetClass="emph" presetSubtype="0" fill="hold" nodeType="clickEffect">
                                  <p:stCondLst>
                                    <p:cond delay="0"/>
                                  </p:stCondLst>
                                  <p:iterate type="lt">
                                    <p:tmPct val="10000"/>
                                  </p:iterate>
                                  <p:childTnLst>
                                    <p:animMotion origin="layout" path="M 0.0 0.0 L 0.0 -0.07213" pathEditMode="relative" ptsTypes="">
                                      <p:cBhvr>
                                        <p:cTn id="23" dur="250" accel="50000" decel="50000" autoRev="1" fill="hold">
                                          <p:stCondLst>
                                            <p:cond delay="0"/>
                                          </p:stCondLst>
                                        </p:cTn>
                                        <p:tgtEl>
                                          <p:spTgt spid="4"/>
                                        </p:tgtEl>
                                        <p:attrNameLst>
                                          <p:attrName>ppt_x</p:attrName>
                                          <p:attrName>ppt_y</p:attrName>
                                        </p:attrNameLst>
                                      </p:cBhvr>
                                    </p:animMotion>
                                    <p:animRot by="1500000">
                                      <p:cBhvr>
                                        <p:cTn id="24" dur="125" fill="hold">
                                          <p:stCondLst>
                                            <p:cond delay="0"/>
                                          </p:stCondLst>
                                        </p:cTn>
                                        <p:tgtEl>
                                          <p:spTgt spid="4"/>
                                        </p:tgtEl>
                                        <p:attrNameLst>
                                          <p:attrName>r</p:attrName>
                                        </p:attrNameLst>
                                      </p:cBhvr>
                                    </p:animRot>
                                    <p:animRot by="-1500000">
                                      <p:cBhvr>
                                        <p:cTn id="25" dur="125" fill="hold">
                                          <p:stCondLst>
                                            <p:cond delay="125"/>
                                          </p:stCondLst>
                                        </p:cTn>
                                        <p:tgtEl>
                                          <p:spTgt spid="4"/>
                                        </p:tgtEl>
                                        <p:attrNameLst>
                                          <p:attrName>r</p:attrName>
                                        </p:attrNameLst>
                                      </p:cBhvr>
                                    </p:animRot>
                                    <p:animRot by="-1500000">
                                      <p:cBhvr>
                                        <p:cTn id="26" dur="125" fill="hold">
                                          <p:stCondLst>
                                            <p:cond delay="250"/>
                                          </p:stCondLst>
                                        </p:cTn>
                                        <p:tgtEl>
                                          <p:spTgt spid="4"/>
                                        </p:tgtEl>
                                        <p:attrNameLst>
                                          <p:attrName>r</p:attrName>
                                        </p:attrNameLst>
                                      </p:cBhvr>
                                    </p:animRot>
                                    <p:animRot by="1500000">
                                      <p:cBhvr>
                                        <p:cTn id="27" dur="125" fill="hold">
                                          <p:stCondLst>
                                            <p:cond delay="375"/>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latin typeface="Arial Black"/>
                <a:cs typeface="Arial Black"/>
              </a:rPr>
              <a:t>Step 1: Beginning a Research Paper </a:t>
            </a:r>
            <a:endParaRPr lang="en-US" dirty="0">
              <a:latin typeface="Arial Black"/>
              <a:cs typeface="Arial Black"/>
            </a:endParaRPr>
          </a:p>
        </p:txBody>
      </p:sp>
      <p:sp>
        <p:nvSpPr>
          <p:cNvPr id="3" name="Content Placeholder 2"/>
          <p:cNvSpPr>
            <a:spLocks noGrp="1"/>
          </p:cNvSpPr>
          <p:nvPr>
            <p:ph idx="1"/>
          </p:nvPr>
        </p:nvSpPr>
        <p:spPr/>
        <p:txBody>
          <a:bodyPr>
            <a:normAutofit/>
          </a:bodyPr>
          <a:lstStyle/>
          <a:p>
            <a:endParaRPr lang="en-US" dirty="0" smtClean="0"/>
          </a:p>
          <a:p>
            <a:r>
              <a:rPr lang="en-US" dirty="0" smtClean="0"/>
              <a:t>Be clear on the type of paper your going to write before you begin to research. </a:t>
            </a:r>
          </a:p>
          <a:p>
            <a:pPr>
              <a:buNone/>
            </a:pPr>
            <a:endParaRPr lang="en-US" dirty="0" smtClean="0"/>
          </a:p>
          <a:p>
            <a:r>
              <a:rPr lang="en-US" dirty="0" smtClean="0"/>
              <a:t>Argumentative </a:t>
            </a:r>
          </a:p>
          <a:p>
            <a:r>
              <a:rPr lang="en-US" dirty="0" smtClean="0"/>
              <a:t>Analytical </a:t>
            </a:r>
          </a:p>
          <a:p>
            <a:r>
              <a:rPr lang="en-US" dirty="0" smtClean="0"/>
              <a:t>Exemplification/Informative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a:cs typeface="Arial Black"/>
              </a:rPr>
              <a:t>Plagiarism</a:t>
            </a:r>
            <a:endParaRPr lang="en-US" dirty="0">
              <a:latin typeface="Arial Black"/>
              <a:cs typeface="Arial Black"/>
            </a:endParaRPr>
          </a:p>
        </p:txBody>
      </p:sp>
      <p:sp>
        <p:nvSpPr>
          <p:cNvPr id="3" name="Content Placeholder 2"/>
          <p:cNvSpPr>
            <a:spLocks noGrp="1"/>
          </p:cNvSpPr>
          <p:nvPr>
            <p:ph idx="1"/>
          </p:nvPr>
        </p:nvSpPr>
        <p:spPr/>
        <p:txBody>
          <a:bodyPr>
            <a:normAutofit/>
          </a:bodyPr>
          <a:lstStyle/>
          <a:p>
            <a:r>
              <a:rPr lang="en-US" dirty="0" smtClean="0"/>
              <a:t>Submitting someone else’s texts as one’s own or attempting to blur the line between one’s own ideas or words and those borrowed from another source.</a:t>
            </a:r>
          </a:p>
          <a:p>
            <a:r>
              <a:rPr lang="en-US" dirty="0" smtClean="0"/>
              <a:t>Carelessly or inadequately citing ideas and words borrowed from another source.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7"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7"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a:cs typeface="Arial Black"/>
              </a:rPr>
              <a:t>Exercise </a:t>
            </a:r>
            <a:endParaRPr lang="en-US" dirty="0">
              <a:latin typeface="Arial Black"/>
              <a:cs typeface="Arial Black"/>
            </a:endParaRPr>
          </a:p>
        </p:txBody>
      </p:sp>
      <p:sp>
        <p:nvSpPr>
          <p:cNvPr id="3" name="Content Placeholder 2"/>
          <p:cNvSpPr>
            <a:spLocks noGrp="1"/>
          </p:cNvSpPr>
          <p:nvPr>
            <p:ph idx="1"/>
          </p:nvPr>
        </p:nvSpPr>
        <p:spPr/>
        <p:txBody>
          <a:bodyPr/>
          <a:lstStyle/>
          <a:p>
            <a:r>
              <a:rPr lang="en-US" dirty="0" smtClean="0"/>
              <a:t>Watch the video: </a:t>
            </a:r>
            <a:endParaRPr lang="en-US" dirty="0" smtClean="0">
              <a:hlinkClick r:id="rId2"/>
            </a:endParaRPr>
          </a:p>
          <a:p>
            <a:r>
              <a:rPr lang="en-US" dirty="0" smtClean="0">
                <a:hlinkClick r:id="rId2"/>
              </a:rPr>
              <a:t>http://ed.ted.com/lessons/the-punishable-perils-of-plagiarism-melissa-huseman-d-annunzio</a:t>
            </a:r>
            <a:endParaRPr lang="en-US" dirty="0" smtClean="0"/>
          </a:p>
          <a:p>
            <a:r>
              <a:rPr lang="en-US" dirty="0" smtClean="0"/>
              <a:t> Take Plagiarism Quiz</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latin typeface="Arial Black"/>
                <a:cs typeface="Arial Black"/>
              </a:rPr>
              <a:t>How Not </a:t>
            </a:r>
            <a:r>
              <a:rPr lang="en-US" dirty="0" smtClean="0">
                <a:latin typeface="Arial Black"/>
                <a:cs typeface="Arial Black"/>
              </a:rPr>
              <a:t>to Plagiarize:</a:t>
            </a:r>
            <a:br>
              <a:rPr lang="en-US" dirty="0" smtClean="0">
                <a:latin typeface="Arial Black"/>
                <a:cs typeface="Arial Black"/>
              </a:rPr>
            </a:br>
            <a:endParaRPr lang="en-US" dirty="0">
              <a:latin typeface="Arial Black"/>
              <a:cs typeface="Arial Black"/>
            </a:endParaRPr>
          </a:p>
        </p:txBody>
      </p:sp>
      <p:sp>
        <p:nvSpPr>
          <p:cNvPr id="3" name="Content Placeholder 2"/>
          <p:cNvSpPr>
            <a:spLocks noGrp="1"/>
          </p:cNvSpPr>
          <p:nvPr>
            <p:ph idx="1"/>
          </p:nvPr>
        </p:nvSpPr>
        <p:spPr/>
        <p:txBody>
          <a:bodyPr/>
          <a:lstStyle/>
          <a:p>
            <a:pPr>
              <a:buNone/>
            </a:pPr>
            <a:r>
              <a:rPr lang="en-US" dirty="0" smtClean="0"/>
              <a:t>Avoid accusations of plagiarism by properly citing sources </a:t>
            </a:r>
          </a:p>
          <a:p>
            <a:pPr>
              <a:buNone/>
            </a:pPr>
            <a:endParaRPr lang="en-US" dirty="0" smtClean="0"/>
          </a:p>
          <a:p>
            <a:r>
              <a:rPr lang="en-US" dirty="0" smtClean="0"/>
              <a:t>MLA</a:t>
            </a:r>
          </a:p>
          <a:p>
            <a:r>
              <a:rPr lang="en-US" dirty="0" smtClean="0"/>
              <a:t>APA</a:t>
            </a:r>
          </a:p>
          <a:p>
            <a:r>
              <a:rPr lang="en-US" dirty="0" smtClean="0"/>
              <a:t>Chicago Manual of Style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slide(fromBottom)">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slide(fromBottom)">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slide(fromBottom)">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slide(fromBottom)">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477962"/>
          </a:xfrm>
        </p:spPr>
        <p:txBody>
          <a:bodyPr rtlCol="0">
            <a:normAutofit/>
          </a:bodyPr>
          <a:lstStyle/>
          <a:p>
            <a:pPr eaLnBrk="1" fontAlgn="auto" hangingPunct="1">
              <a:spcAft>
                <a:spcPts val="0"/>
              </a:spcAft>
              <a:defRPr/>
            </a:pPr>
            <a:r>
              <a:rPr lang="en-US" sz="5800" b="1" baseline="-25000" dirty="0" smtClean="0">
                <a:latin typeface="Arial Black"/>
                <a:ea typeface="+mj-ea"/>
                <a:cs typeface="Arial Black"/>
              </a:rPr>
              <a:t>Basic Features of MLA Citation</a:t>
            </a:r>
            <a:endParaRPr lang="en-US" sz="5800" b="1" baseline="-25000" dirty="0">
              <a:latin typeface="Arial Black"/>
              <a:ea typeface="+mj-ea"/>
              <a:cs typeface="Arial Black"/>
            </a:endParaRPr>
          </a:p>
        </p:txBody>
      </p:sp>
      <p:sp>
        <p:nvSpPr>
          <p:cNvPr id="16387" name="Content Placeholder 2"/>
          <p:cNvSpPr>
            <a:spLocks noGrp="1"/>
          </p:cNvSpPr>
          <p:nvPr>
            <p:ph idx="1"/>
          </p:nvPr>
        </p:nvSpPr>
        <p:spPr>
          <a:xfrm>
            <a:off x="228600" y="1905000"/>
            <a:ext cx="8686800" cy="4724400"/>
          </a:xfrm>
        </p:spPr>
        <p:txBody>
          <a:bodyPr>
            <a:normAutofit/>
          </a:bodyPr>
          <a:lstStyle/>
          <a:p>
            <a:pPr>
              <a:lnSpc>
                <a:spcPct val="150000"/>
              </a:lnSpc>
              <a:spcBef>
                <a:spcPct val="0"/>
              </a:spcBef>
            </a:pPr>
            <a:r>
              <a:rPr lang="en-US" sz="2000" u="sng" dirty="0" smtClean="0">
                <a:ea typeface="Andale Mono" charset="0"/>
              </a:rPr>
              <a:t>In text citation: </a:t>
            </a:r>
          </a:p>
          <a:p>
            <a:pPr>
              <a:lnSpc>
                <a:spcPct val="150000"/>
              </a:lnSpc>
              <a:spcBef>
                <a:spcPct val="0"/>
              </a:spcBef>
              <a:buNone/>
            </a:pPr>
            <a:r>
              <a:rPr lang="en-US" sz="2000" dirty="0" smtClean="0">
                <a:ea typeface="Andale Mono" charset="0"/>
              </a:rPr>
              <a:t>“O Romeo, O Romeo, wherefore art thou Romeo?” </a:t>
            </a:r>
            <a:r>
              <a:rPr lang="en-US" sz="2000" i="1" dirty="0" smtClean="0">
                <a:ea typeface="Andale Mono" charset="0"/>
              </a:rPr>
              <a:t>(Romeo and Juliet</a:t>
            </a:r>
            <a:r>
              <a:rPr lang="en-US" sz="2000" dirty="0" smtClean="0">
                <a:ea typeface="Andale Mono" charset="0"/>
              </a:rPr>
              <a:t> 2.2.36).</a:t>
            </a:r>
          </a:p>
          <a:p>
            <a:pPr>
              <a:lnSpc>
                <a:spcPct val="150000"/>
              </a:lnSpc>
              <a:spcBef>
                <a:spcPct val="0"/>
              </a:spcBef>
              <a:buNone/>
            </a:pPr>
            <a:endParaRPr lang="en-US" sz="2000" dirty="0" smtClean="0">
              <a:ea typeface="Andale Mono" charset="0"/>
            </a:endParaRPr>
          </a:p>
          <a:p>
            <a:pPr>
              <a:lnSpc>
                <a:spcPct val="150000"/>
              </a:lnSpc>
              <a:spcBef>
                <a:spcPct val="0"/>
              </a:spcBef>
            </a:pPr>
            <a:r>
              <a:rPr lang="en-US" sz="2000" u="sng" dirty="0" smtClean="0">
                <a:ea typeface="Andale Mono" charset="0"/>
              </a:rPr>
              <a:t>Page at the end of the document: </a:t>
            </a:r>
          </a:p>
          <a:p>
            <a:pPr>
              <a:lnSpc>
                <a:spcPct val="150000"/>
              </a:lnSpc>
              <a:spcBef>
                <a:spcPct val="0"/>
              </a:spcBef>
              <a:buNone/>
            </a:pPr>
            <a:r>
              <a:rPr lang="en-US" sz="2000" dirty="0" smtClean="0">
                <a:ea typeface="Andale Mono" charset="0"/>
              </a:rPr>
              <a:t>                       Works cited </a:t>
            </a:r>
          </a:p>
          <a:p>
            <a:pPr indent="-347472">
              <a:lnSpc>
                <a:spcPct val="150000"/>
              </a:lnSpc>
              <a:spcBef>
                <a:spcPct val="0"/>
              </a:spcBef>
            </a:pPr>
            <a:r>
              <a:rPr lang="en-US" sz="2000" dirty="0" smtClean="0">
                <a:ea typeface="Andale Mono" charset="0"/>
              </a:rPr>
              <a:t>Shakespeare, William. Selected plays. English Press: 		London. 23 March 2013. print. </a:t>
            </a:r>
          </a:p>
          <a:p>
            <a:pPr>
              <a:lnSpc>
                <a:spcPct val="150000"/>
              </a:lnSpc>
              <a:spcBef>
                <a:spcPct val="0"/>
              </a:spcBef>
            </a:pPr>
            <a:endParaRPr lang="en-US" sz="2000" dirty="0" smtClean="0">
              <a:ea typeface="Andale Mono" charset="0"/>
            </a:endParaRPr>
          </a:p>
          <a:p>
            <a:pPr>
              <a:lnSpc>
                <a:spcPct val="150000"/>
              </a:lnSpc>
              <a:spcBef>
                <a:spcPct val="0"/>
              </a:spcBef>
            </a:pPr>
            <a:r>
              <a:rPr lang="en-US" sz="2000" dirty="0" smtClean="0">
                <a:ea typeface="Andale Mono" charset="0"/>
              </a:rPr>
              <a:t>Kind of like this… </a:t>
            </a:r>
            <a:r>
              <a:rPr lang="en-US" sz="1800" dirty="0" smtClean="0">
                <a:ea typeface="Andale Mono" charset="0"/>
              </a:rPr>
              <a:t>                   </a:t>
            </a:r>
          </a:p>
          <a:p>
            <a:pPr eaLnBrk="1" hangingPunct="1">
              <a:lnSpc>
                <a:spcPct val="150000"/>
              </a:lnSpc>
              <a:spcBef>
                <a:spcPct val="0"/>
              </a:spcBef>
            </a:pPr>
            <a:endParaRPr lang="en-US" sz="1800" dirty="0" smtClean="0">
              <a:latin typeface="Andale Mono" charset="0"/>
              <a:ea typeface="Andale Mono" charset="0"/>
              <a:cs typeface="Andale Mono" charset="0"/>
            </a:endParaRPr>
          </a:p>
          <a:p>
            <a:pPr eaLnBrk="1" hangingPunct="1">
              <a:lnSpc>
                <a:spcPct val="150000"/>
              </a:lnSpc>
              <a:spcBef>
                <a:spcPct val="0"/>
              </a:spcBef>
            </a:pPr>
            <a:endParaRPr lang="en-US" sz="1800" dirty="0" smtClean="0">
              <a:latin typeface="Andale Mono" charset="0"/>
              <a:ea typeface="Andale Mono" charset="0"/>
              <a:cs typeface="Andale Mono" charset="0"/>
            </a:endParaRPr>
          </a:p>
        </p:txBody>
      </p:sp>
      <p:sp>
        <p:nvSpPr>
          <p:cNvPr id="15364" name="TextBox 4"/>
          <p:cNvSpPr txBox="1">
            <a:spLocks noChangeArrowheads="1"/>
          </p:cNvSpPr>
          <p:nvPr/>
        </p:nvSpPr>
        <p:spPr bwMode="auto">
          <a:xfrm>
            <a:off x="8999538" y="215900"/>
            <a:ext cx="184150" cy="369888"/>
          </a:xfrm>
          <a:prstGeom prst="rect">
            <a:avLst/>
          </a:prstGeom>
          <a:noFill/>
          <a:ln w="9525">
            <a:noFill/>
            <a:miter lim="800000"/>
            <a:headEnd/>
            <a:tailEnd/>
          </a:ln>
        </p:spPr>
        <p:txBody>
          <a:bodyPr wrap="none">
            <a:prstTxWarp prst="textNoShape">
              <a:avLst/>
            </a:prstTxWarp>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387"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a:cs typeface="Arial Black"/>
              </a:rPr>
              <a:t>Works Cited</a:t>
            </a:r>
            <a:endParaRPr lang="en-US" dirty="0">
              <a:latin typeface="Arial Black"/>
              <a:cs typeface="Arial Black"/>
            </a:endParaRPr>
          </a:p>
        </p:txBody>
      </p:sp>
      <p:sp>
        <p:nvSpPr>
          <p:cNvPr id="3" name="Content Placeholder 2"/>
          <p:cNvSpPr>
            <a:spLocks noGrp="1"/>
          </p:cNvSpPr>
          <p:nvPr>
            <p:ph idx="1"/>
          </p:nvPr>
        </p:nvSpPr>
        <p:spPr/>
        <p:txBody>
          <a:bodyPr>
            <a:normAutofit fontScale="92500"/>
          </a:bodyPr>
          <a:lstStyle/>
          <a:p>
            <a:pPr>
              <a:lnSpc>
                <a:spcPct val="200000"/>
              </a:lnSpc>
              <a:buNone/>
            </a:pPr>
            <a:r>
              <a:rPr lang="en-US" sz="2400" dirty="0" smtClean="0">
                <a:latin typeface="Times New Roman"/>
                <a:cs typeface="Times New Roman"/>
              </a:rPr>
              <a:t>Genre and The Research Paper. </a:t>
            </a:r>
            <a:r>
              <a:rPr lang="en-US" sz="2400" i="1" dirty="0" smtClean="0">
                <a:latin typeface="Times New Roman"/>
                <a:cs typeface="Times New Roman"/>
              </a:rPr>
              <a:t>Owl.english.purdue.edu. </a:t>
            </a:r>
            <a:r>
              <a:rPr lang="en-US" sz="2400" dirty="0" smtClean="0">
                <a:latin typeface="Times New Roman"/>
                <a:cs typeface="Times New Roman"/>
              </a:rPr>
              <a:t>Jack Raymond Baker, Allen Brizze. 30 March 2011. Web. 14 October 2013.</a:t>
            </a:r>
          </a:p>
          <a:p>
            <a:pPr>
              <a:lnSpc>
                <a:spcPct val="200000"/>
              </a:lnSpc>
              <a:buNone/>
            </a:pPr>
            <a:r>
              <a:rPr lang="en-US" sz="2400" dirty="0" smtClean="0">
                <a:latin typeface="Times New Roman"/>
                <a:cs typeface="Times New Roman"/>
              </a:rPr>
              <a:t>Overview and Contradictions. </a:t>
            </a:r>
            <a:r>
              <a:rPr lang="en-US" sz="2400" i="1" dirty="0" smtClean="0">
                <a:latin typeface="Times New Roman"/>
                <a:cs typeface="Times New Roman"/>
              </a:rPr>
              <a:t>Owl.english.purdue.edu. </a:t>
            </a:r>
            <a:r>
              <a:rPr lang="en-US" sz="2400" dirty="0" smtClean="0">
                <a:latin typeface="Times New Roman"/>
                <a:cs typeface="Times New Roman"/>
              </a:rPr>
              <a:t>Karl Stolley, Allen Brizze, Joshua M. Paiz. 6 June 2013. Web. 14 October 2013.</a:t>
            </a:r>
          </a:p>
          <a:p>
            <a:pPr>
              <a:lnSpc>
                <a:spcPct val="200000"/>
              </a:lnSpc>
              <a:buNone/>
            </a:pPr>
            <a:r>
              <a:rPr lang="en-US" sz="2400" dirty="0" smtClean="0">
                <a:latin typeface="Times New Roman"/>
                <a:cs typeface="Times New Roman"/>
              </a:rPr>
              <a:t>What is Research? </a:t>
            </a:r>
            <a:r>
              <a:rPr lang="en-US" sz="2400" i="1" dirty="0" err="1" smtClean="0">
                <a:latin typeface="Times New Roman"/>
                <a:cs typeface="Times New Roman"/>
              </a:rPr>
              <a:t>Personal.psu.edu</a:t>
            </a:r>
            <a:r>
              <a:rPr lang="en-US" sz="2400" i="1" dirty="0" smtClean="0">
                <a:latin typeface="Times New Roman"/>
                <a:cs typeface="Times New Roman"/>
              </a:rPr>
              <a:t>.</a:t>
            </a:r>
            <a:r>
              <a:rPr lang="en-US" sz="2400" dirty="0" smtClean="0">
                <a:latin typeface="Times New Roman"/>
                <a:cs typeface="Times New Roman"/>
              </a:rPr>
              <a:t> </a:t>
            </a:r>
            <a:r>
              <a:rPr lang="en-US" sz="2400" dirty="0" err="1" smtClean="0">
                <a:latin typeface="Times New Roman"/>
                <a:cs typeface="Times New Roman"/>
              </a:rPr>
              <a:t>N.p</a:t>
            </a:r>
            <a:r>
              <a:rPr lang="en-US" sz="2400" dirty="0" smtClean="0">
                <a:latin typeface="Times New Roman"/>
                <a:cs typeface="Times New Roman"/>
              </a:rPr>
              <a:t>.,</a:t>
            </a:r>
            <a:r>
              <a:rPr lang="en-US" sz="2400" i="1" dirty="0" smtClean="0">
                <a:latin typeface="Times New Roman"/>
                <a:cs typeface="Times New Roman"/>
              </a:rPr>
              <a:t> </a:t>
            </a:r>
            <a:r>
              <a:rPr lang="en-US" sz="2400" dirty="0" err="1" smtClean="0">
                <a:latin typeface="Times New Roman"/>
                <a:cs typeface="Times New Roman"/>
              </a:rPr>
              <a:t>n.d</a:t>
            </a:r>
            <a:r>
              <a:rPr lang="en-US" sz="2400" dirty="0" smtClean="0">
                <a:latin typeface="Times New Roman"/>
                <a:cs typeface="Times New Roman"/>
              </a:rPr>
              <a:t>.. Web. 14 October 2013.</a:t>
            </a:r>
            <a:endParaRPr lang="en-US" sz="2400" i="1" dirty="0" smtClean="0">
              <a:latin typeface="Times New Roman"/>
              <a:cs typeface="Times New Roman"/>
            </a:endParaRPr>
          </a:p>
          <a:p>
            <a:endParaRPr lang="en-US" sz="2400" dirty="0" smtClean="0">
              <a:latin typeface="Times New Roman"/>
              <a:cs typeface="Times New Roman"/>
            </a:endParaRPr>
          </a:p>
          <a:p>
            <a:endParaRPr lang="en-US" sz="2400" dirty="0" smtClean="0">
              <a:latin typeface="Times New Roman"/>
              <a:cs typeface="Times New Roman"/>
            </a:endParaRPr>
          </a:p>
          <a:p>
            <a:endParaRPr lang="en-US" sz="2400" dirty="0">
              <a:latin typeface="Times New Roman"/>
              <a:cs typeface="Times New Roman"/>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mtClean="0"/>
              <a:t>Thank you!</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latin typeface="Arial Black"/>
                <a:cs typeface="Arial Black"/>
              </a:rPr>
              <a:t>Types of Research Papers</a:t>
            </a:r>
            <a:endParaRPr lang="en-US" dirty="0">
              <a:latin typeface="Arial Black"/>
              <a:cs typeface="Arial Black"/>
            </a:endParaRPr>
          </a:p>
        </p:txBody>
      </p:sp>
      <p:sp>
        <p:nvSpPr>
          <p:cNvPr id="3" name="Content Placeholder 2"/>
          <p:cNvSpPr>
            <a:spLocks noGrp="1"/>
          </p:cNvSpPr>
          <p:nvPr>
            <p:ph idx="1"/>
          </p:nvPr>
        </p:nvSpPr>
        <p:spPr>
          <a:xfrm>
            <a:off x="457200" y="1529280"/>
            <a:ext cx="8116100" cy="4639734"/>
          </a:xfrm>
        </p:spPr>
        <p:txBody>
          <a:bodyPr wrap="none">
            <a:normAutofit fontScale="32500" lnSpcReduction="20000"/>
          </a:bodyPr>
          <a:lstStyle/>
          <a:p>
            <a:endParaRPr lang="en-US" sz="3600" dirty="0" smtClean="0"/>
          </a:p>
          <a:p>
            <a:pPr>
              <a:buNone/>
            </a:pPr>
            <a:r>
              <a:rPr lang="en-US" sz="6545" u="sng" dirty="0" smtClean="0"/>
              <a:t>Argumentative</a:t>
            </a:r>
          </a:p>
          <a:p>
            <a:pPr>
              <a:buNone/>
            </a:pPr>
            <a:endParaRPr lang="en-US" sz="3600" u="sng" dirty="0" smtClean="0"/>
          </a:p>
          <a:p>
            <a:r>
              <a:rPr lang="en-US" sz="6769" dirty="0" smtClean="0"/>
              <a:t>Persuasive </a:t>
            </a:r>
          </a:p>
          <a:p>
            <a:r>
              <a:rPr lang="en-US" sz="6769" dirty="0" smtClean="0"/>
              <a:t>Proves a point you want to make  </a:t>
            </a:r>
          </a:p>
          <a:p>
            <a:pPr>
              <a:buNone/>
            </a:pPr>
            <a:endParaRPr lang="en-US" sz="3600" u="sng" dirty="0" smtClean="0"/>
          </a:p>
          <a:p>
            <a:pPr>
              <a:buNone/>
            </a:pPr>
            <a:r>
              <a:rPr lang="en-US" sz="6000" u="sng" dirty="0" smtClean="0"/>
              <a:t>Example Argumentative Research Thesis: </a:t>
            </a:r>
            <a:endParaRPr lang="en-US" sz="6000" dirty="0" smtClean="0"/>
          </a:p>
          <a:p>
            <a:pPr>
              <a:buNone/>
            </a:pPr>
            <a:r>
              <a:rPr lang="en-US" sz="3600" dirty="0" smtClean="0"/>
              <a:t>					</a:t>
            </a:r>
          </a:p>
          <a:p>
            <a:pPr>
              <a:buNone/>
            </a:pPr>
            <a:r>
              <a:rPr lang="en-US" sz="4500" dirty="0" smtClean="0"/>
              <a:t>	</a:t>
            </a:r>
          </a:p>
          <a:p>
            <a:pPr>
              <a:buNone/>
            </a:pPr>
            <a:r>
              <a:rPr lang="en-US" sz="5500" dirty="0" smtClean="0"/>
              <a:t>Although it has been proven that</a:t>
            </a:r>
          </a:p>
          <a:p>
            <a:pPr>
              <a:buNone/>
            </a:pPr>
            <a:r>
              <a:rPr lang="en-US" sz="5500" dirty="0" smtClean="0"/>
              <a:t>cigarette smoking may lead to health problems in </a:t>
            </a:r>
          </a:p>
          <a:p>
            <a:pPr>
              <a:buNone/>
            </a:pPr>
            <a:r>
              <a:rPr lang="en-US" sz="5500" dirty="0" smtClean="0"/>
              <a:t>the smoker, the social acceptance of smoking in public places</a:t>
            </a:r>
          </a:p>
          <a:p>
            <a:pPr>
              <a:buNone/>
            </a:pPr>
            <a:r>
              <a:rPr lang="en-US" sz="5500" dirty="0" smtClean="0"/>
              <a:t>demonstrates that many still do not consider secondhand </a:t>
            </a:r>
          </a:p>
          <a:p>
            <a:pPr>
              <a:buNone/>
            </a:pPr>
            <a:r>
              <a:rPr lang="en-US" sz="5500" dirty="0" smtClean="0"/>
              <a:t>smoke as dangerous to one's health as firsthand smoke.</a:t>
            </a:r>
          </a:p>
          <a:p>
            <a:pPr>
              <a:buNone/>
            </a:pPr>
            <a:endParaRPr lang="en-US" sz="3600" dirty="0" smtClean="0"/>
          </a:p>
          <a:p>
            <a:endParaRPr lang="en-US" sz="3600" dirty="0" smtClean="0"/>
          </a:p>
          <a:p>
            <a:pPr>
              <a:buNone/>
            </a:pPr>
            <a:r>
              <a:rPr lang="en-US" sz="3600" dirty="0" smtClean="0"/>
              <a:t>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7" presetClass="entr" presetSubtype="4"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 calcmode="lin" valueType="num">
                                      <p:cBhvr additive="base">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7"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additive="base">
                                        <p:cTn id="4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7" presetClass="entr" presetSubtype="4" fill="hold" grpId="0"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 calcmode="lin" valueType="num">
                                      <p:cBhvr additive="base">
                                        <p:cTn id="4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9"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7" presetClass="entr" presetSubtype="4" fill="hold" grpId="0" nodeType="click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 calcmode="lin" valueType="num">
                                      <p:cBhvr additive="base">
                                        <p:cTn id="5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5"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7" presetClass="entr" presetSubtype="4" fill="hold" grpId="0" nodeType="click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 calcmode="lin" valueType="num">
                                      <p:cBhvr additive="base">
                                        <p:cTn id="60"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1"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7" presetClass="entr" presetSubtype="4" fill="hold" grpId="0" nodeType="clickEffect">
                                  <p:stCondLst>
                                    <p:cond delay="0"/>
                                  </p:stCondLst>
                                  <p:childTnLst>
                                    <p:set>
                                      <p:cBhvr>
                                        <p:cTn id="65" dur="1" fill="hold">
                                          <p:stCondLst>
                                            <p:cond delay="0"/>
                                          </p:stCondLst>
                                        </p:cTn>
                                        <p:tgtEl>
                                          <p:spTgt spid="3">
                                            <p:txEl>
                                              <p:pRg st="12" end="12"/>
                                            </p:txEl>
                                          </p:spTgt>
                                        </p:tgtEl>
                                        <p:attrNameLst>
                                          <p:attrName>style.visibility</p:attrName>
                                        </p:attrNameLst>
                                      </p:cBhvr>
                                      <p:to>
                                        <p:strVal val="visible"/>
                                      </p:to>
                                    </p:set>
                                    <p:anim calcmode="lin" valueType="num">
                                      <p:cBhvr additive="base">
                                        <p:cTn id="6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7"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7" presetClass="entr" presetSubtype="4"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 calcmode="lin" valueType="num">
                                      <p:cBhvr additive="base">
                                        <p:cTn id="7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3"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7" presetClass="entr" presetSubtype="4" fill="hold" grpId="0" nodeType="clickEffect">
                                  <p:stCondLst>
                                    <p:cond delay="0"/>
                                  </p:stCondLst>
                                  <p:childTnLst>
                                    <p:set>
                                      <p:cBhvr>
                                        <p:cTn id="77" dur="1" fill="hold">
                                          <p:stCondLst>
                                            <p:cond delay="0"/>
                                          </p:stCondLst>
                                        </p:cTn>
                                        <p:tgtEl>
                                          <p:spTgt spid="3">
                                            <p:txEl>
                                              <p:pRg st="16" end="16"/>
                                            </p:txEl>
                                          </p:spTgt>
                                        </p:tgtEl>
                                        <p:attrNameLst>
                                          <p:attrName>style.visibility</p:attrName>
                                        </p:attrNameLst>
                                      </p:cBhvr>
                                      <p:to>
                                        <p:strVal val="visible"/>
                                      </p:to>
                                    </p:set>
                                    <p:anim calcmode="lin" valueType="num">
                                      <p:cBhvr additive="base">
                                        <p:cTn id="78"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79" dur="10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Black"/>
                <a:cs typeface="Arial Black"/>
              </a:rPr>
              <a:t>Types of Research Papers</a:t>
            </a:r>
            <a:endParaRPr lang="en-US" dirty="0">
              <a:latin typeface="Arial Black"/>
              <a:cs typeface="Arial Black"/>
            </a:endParaRPr>
          </a:p>
        </p:txBody>
      </p:sp>
      <p:sp>
        <p:nvSpPr>
          <p:cNvPr id="3" name="Content Placeholder 2"/>
          <p:cNvSpPr>
            <a:spLocks noGrp="1"/>
          </p:cNvSpPr>
          <p:nvPr>
            <p:ph idx="1"/>
          </p:nvPr>
        </p:nvSpPr>
        <p:spPr/>
        <p:txBody>
          <a:bodyPr>
            <a:normAutofit fontScale="92500" lnSpcReduction="10000"/>
          </a:bodyPr>
          <a:lstStyle/>
          <a:p>
            <a:pPr>
              <a:buNone/>
            </a:pPr>
            <a:r>
              <a:rPr lang="en-US" u="sng" dirty="0" smtClean="0"/>
              <a:t>Analytical</a:t>
            </a:r>
          </a:p>
          <a:p>
            <a:r>
              <a:rPr lang="en-US" sz="2400" dirty="0" smtClean="0"/>
              <a:t>Starts with a question</a:t>
            </a:r>
          </a:p>
          <a:p>
            <a:r>
              <a:rPr lang="en-US" sz="2400" dirty="0" smtClean="0"/>
              <a:t>Finds an element to analyze throughout a work </a:t>
            </a:r>
          </a:p>
          <a:p>
            <a:pPr>
              <a:buNone/>
            </a:pPr>
            <a:endParaRPr lang="en-US" sz="2400" dirty="0" smtClean="0"/>
          </a:p>
          <a:p>
            <a:pPr>
              <a:buNone/>
            </a:pPr>
            <a:r>
              <a:rPr lang="en-US" sz="2400" u="sng" dirty="0" smtClean="0"/>
              <a:t>Example Analytical Research Thesis: </a:t>
            </a:r>
            <a:endParaRPr lang="en-US" sz="2400" dirty="0" smtClean="0"/>
          </a:p>
          <a:p>
            <a:pPr>
              <a:buNone/>
            </a:pPr>
            <a:r>
              <a:rPr lang="en-US" sz="2400" dirty="0" smtClean="0"/>
              <a:t>	Though Beowulf is often read as a poem that recounts the heroism and supernatural exploits of the protagonist Beowulf, it may also be read as a poem that served as an example of opposition for tenth-and eleventh-century religious communities found in Danish conquered England.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slide(fromBottom)">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slide(fromBottom)">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slide(fromBottom)">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slide(fromBottom)">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slide(fromBottom)">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Black"/>
                <a:cs typeface="Arial Black"/>
              </a:rPr>
              <a:t>Types of Research Papers</a:t>
            </a:r>
            <a:endParaRPr lang="en-US" dirty="0">
              <a:latin typeface="Arial Black"/>
              <a:cs typeface="Arial Black"/>
            </a:endParaRPr>
          </a:p>
        </p:txBody>
      </p:sp>
      <p:sp>
        <p:nvSpPr>
          <p:cNvPr id="3" name="Content Placeholder 2"/>
          <p:cNvSpPr>
            <a:spLocks noGrp="1"/>
          </p:cNvSpPr>
          <p:nvPr>
            <p:ph idx="1"/>
          </p:nvPr>
        </p:nvSpPr>
        <p:spPr>
          <a:xfrm>
            <a:off x="457200" y="1727200"/>
            <a:ext cx="8229600" cy="4525963"/>
          </a:xfrm>
        </p:spPr>
        <p:txBody>
          <a:bodyPr>
            <a:normAutofit/>
          </a:bodyPr>
          <a:lstStyle/>
          <a:p>
            <a:pPr>
              <a:buNone/>
            </a:pPr>
            <a:r>
              <a:rPr lang="en-US" dirty="0" smtClean="0"/>
              <a:t>	</a:t>
            </a:r>
            <a:r>
              <a:rPr lang="en-US" u="sng" dirty="0" smtClean="0"/>
              <a:t>Exemplification:</a:t>
            </a:r>
          </a:p>
          <a:p>
            <a:r>
              <a:rPr lang="en-US" sz="2200" dirty="0" smtClean="0"/>
              <a:t>Presents information without opinion or bias </a:t>
            </a:r>
          </a:p>
          <a:p>
            <a:r>
              <a:rPr lang="en-US" sz="2200" dirty="0" smtClean="0"/>
              <a:t>Gives examples that illustrate information </a:t>
            </a:r>
          </a:p>
          <a:p>
            <a:pPr>
              <a:buNone/>
            </a:pPr>
            <a:endParaRPr lang="en-US" dirty="0" smtClean="0"/>
          </a:p>
          <a:p>
            <a:pPr>
              <a:buNone/>
            </a:pPr>
            <a:r>
              <a:rPr lang="en-US" u="sng" dirty="0" smtClean="0"/>
              <a:t>Example thesis: </a:t>
            </a:r>
          </a:p>
          <a:p>
            <a:pPr>
              <a:buNone/>
            </a:pPr>
            <a:r>
              <a:rPr lang="en-US" sz="2200" dirty="0" smtClean="0"/>
              <a:t>Exercising daily is important to keeping a fit body, a focused mind, and a strong heart.  </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Black"/>
                <a:cs typeface="Arial Black"/>
              </a:rPr>
              <a:t>Step 2: Developing a topic</a:t>
            </a:r>
            <a:endParaRPr lang="en-US" dirty="0">
              <a:latin typeface="Arial Black"/>
              <a:cs typeface="Arial Black"/>
            </a:endParaRPr>
          </a:p>
        </p:txBody>
      </p:sp>
      <p:sp>
        <p:nvSpPr>
          <p:cNvPr id="3" name="Content Placeholder 2"/>
          <p:cNvSpPr>
            <a:spLocks noGrp="1"/>
          </p:cNvSpPr>
          <p:nvPr>
            <p:ph idx="1"/>
          </p:nvPr>
        </p:nvSpPr>
        <p:spPr/>
        <p:txBody>
          <a:bodyPr>
            <a:normAutofit fontScale="92500" lnSpcReduction="20000"/>
          </a:bodyPr>
          <a:lstStyle/>
          <a:p>
            <a:r>
              <a:rPr lang="en-US" dirty="0" smtClean="0"/>
              <a:t>Brain storm based on assignment </a:t>
            </a:r>
          </a:p>
          <a:p>
            <a:endParaRPr lang="en-US" dirty="0" smtClean="0"/>
          </a:p>
          <a:p>
            <a:r>
              <a:rPr lang="en-US" dirty="0" smtClean="0"/>
              <a:t>Make sure you can find lots of information on your topic</a:t>
            </a:r>
          </a:p>
          <a:p>
            <a:pPr>
              <a:buNone/>
            </a:pPr>
            <a:endParaRPr lang="en-US" dirty="0" smtClean="0"/>
          </a:p>
          <a:p>
            <a:r>
              <a:rPr lang="en-US" dirty="0" smtClean="0"/>
              <a:t>If necessary, modify topic to fit available research. If there is not much info on your topic it can be difficult to write your paper.  </a:t>
            </a:r>
          </a:p>
          <a:p>
            <a:endParaRPr lang="en-US" dirty="0" smtClean="0"/>
          </a:p>
          <a:p>
            <a:endParaRPr lang="en-US" dirty="0" smtClean="0"/>
          </a:p>
          <a:p>
            <a:endParaRPr lang="en-US" dirty="0"/>
          </a:p>
        </p:txBody>
      </p:sp>
      <p:sp>
        <p:nvSpPr>
          <p:cNvPr id="4" name="TextBox 3"/>
          <p:cNvSpPr txBox="1"/>
          <p:nvPr/>
        </p:nvSpPr>
        <p:spPr>
          <a:xfrm>
            <a:off x="846667" y="4174067"/>
            <a:ext cx="184666" cy="369332"/>
          </a:xfrm>
          <a:prstGeom prst="rect">
            <a:avLst/>
          </a:prstGeom>
          <a:noFill/>
        </p:spPr>
        <p:txBody>
          <a:bodyPr wrap="none" rtlCol="0">
            <a:spAutoFit/>
          </a:bodyPr>
          <a:lstStyle/>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a:cs typeface="Arial Black"/>
              </a:rPr>
              <a:t>How to do Research</a:t>
            </a:r>
            <a:endParaRPr lang="en-US" dirty="0">
              <a:latin typeface="Arial Black"/>
              <a:cs typeface="Arial Black"/>
            </a:endParaRPr>
          </a:p>
        </p:txBody>
      </p:sp>
      <p:sp>
        <p:nvSpPr>
          <p:cNvPr id="3" name="Content Placeholder 2"/>
          <p:cNvSpPr>
            <a:spLocks noGrp="1"/>
          </p:cNvSpPr>
          <p:nvPr>
            <p:ph idx="1"/>
          </p:nvPr>
        </p:nvSpPr>
        <p:spPr/>
        <p:txBody>
          <a:bodyPr>
            <a:normAutofit fontScale="92500"/>
          </a:bodyPr>
          <a:lstStyle/>
          <a:p>
            <a:r>
              <a:rPr lang="en-US" sz="4000" dirty="0" smtClean="0"/>
              <a:t>Data needs to be collected from various sources.</a:t>
            </a:r>
          </a:p>
          <a:p>
            <a:pPr>
              <a:buNone/>
            </a:pPr>
            <a:endParaRPr lang="en-US" sz="4000" dirty="0" smtClean="0"/>
          </a:p>
          <a:p>
            <a:r>
              <a:rPr lang="en-US" sz="4000" dirty="0" smtClean="0"/>
              <a:t>the LAVC library has many resources, many are even available on-line, like the LAVC library databases.</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slide(fromBottom)">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slide(fromBottom)">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a:cs typeface="Arial Black"/>
              </a:rPr>
              <a:t>Library databases</a:t>
            </a:r>
            <a:endParaRPr lang="en-US" dirty="0">
              <a:latin typeface="Arial Black"/>
              <a:cs typeface="Arial Black"/>
            </a:endParaRPr>
          </a:p>
        </p:txBody>
      </p:sp>
      <p:sp>
        <p:nvSpPr>
          <p:cNvPr id="3" name="Content Placeholder 2"/>
          <p:cNvSpPr>
            <a:spLocks noGrp="1"/>
          </p:cNvSpPr>
          <p:nvPr>
            <p:ph idx="1"/>
          </p:nvPr>
        </p:nvSpPr>
        <p:spPr>
          <a:xfrm>
            <a:off x="457200" y="1223343"/>
            <a:ext cx="8229600" cy="5634657"/>
          </a:xfrm>
        </p:spPr>
        <p:txBody>
          <a:bodyPr>
            <a:normAutofit fontScale="47500" lnSpcReduction="20000"/>
          </a:bodyPr>
          <a:lstStyle/>
          <a:p>
            <a:pPr>
              <a:buNone/>
            </a:pPr>
            <a:r>
              <a:rPr lang="en-US" dirty="0" smtClean="0"/>
              <a:t>Access it from the home page:</a:t>
            </a:r>
            <a:endParaRPr lang="en-US" dirty="0" smtClean="0">
              <a:hlinkClick r:id="rId2"/>
            </a:endParaRPr>
          </a:p>
          <a:p>
            <a:pPr>
              <a:buNone/>
            </a:pPr>
            <a:r>
              <a:rPr lang="en-US" dirty="0" smtClean="0">
                <a:hlinkClick r:id="rId2"/>
              </a:rPr>
              <a:t>www.lavc.edu</a:t>
            </a:r>
            <a:endParaRPr lang="en-US" dirty="0" smtClean="0"/>
          </a:p>
          <a:p>
            <a:pPr>
              <a:buNone/>
            </a:pPr>
            <a:endParaRPr lang="en-US" dirty="0" smtClean="0"/>
          </a:p>
          <a:p>
            <a:pPr>
              <a:buNone/>
            </a:pPr>
            <a:r>
              <a:rPr lang="en-US" dirty="0" smtClean="0"/>
              <a:t>Direct link: </a:t>
            </a:r>
          </a:p>
          <a:p>
            <a:pPr>
              <a:buNone/>
            </a:pPr>
            <a:r>
              <a:rPr lang="en-US" dirty="0" smtClean="0">
                <a:hlinkClick r:id="rId3"/>
              </a:rPr>
              <a:t>http://www.lavc.edu/Library/electronicinfo.html</a:t>
            </a:r>
            <a:endParaRPr lang="en-US" dirty="0" smtClean="0"/>
          </a:p>
          <a:p>
            <a:pPr>
              <a:buNone/>
            </a:pPr>
            <a:endParaRPr lang="en-US" dirty="0" smtClean="0"/>
          </a:p>
          <a:p>
            <a:pPr>
              <a:buNone/>
            </a:pPr>
            <a:r>
              <a:rPr lang="en-US" sz="4211" dirty="0" smtClean="0"/>
              <a:t>The databases: </a:t>
            </a:r>
          </a:p>
          <a:p>
            <a:pPr>
              <a:buNone/>
            </a:pPr>
            <a:endParaRPr lang="en-US" sz="4211" dirty="0" smtClean="0"/>
          </a:p>
          <a:p>
            <a:pPr lvl="0"/>
            <a:r>
              <a:rPr lang="en-US" sz="4211" b="1" dirty="0" smtClean="0"/>
              <a:t>Contain information from published works.</a:t>
            </a:r>
            <a:endParaRPr lang="en-US" sz="4211" dirty="0" smtClean="0"/>
          </a:p>
          <a:p>
            <a:pPr lvl="1"/>
            <a:r>
              <a:rPr lang="en-US" sz="4211" dirty="0" smtClean="0"/>
              <a:t>Magazine and newspaper articles, encyclopedias</a:t>
            </a:r>
          </a:p>
          <a:p>
            <a:pPr lvl="1">
              <a:buNone/>
            </a:pPr>
            <a:endParaRPr lang="en-US" sz="4211" dirty="0" smtClean="0"/>
          </a:p>
          <a:p>
            <a:pPr lvl="0"/>
            <a:r>
              <a:rPr lang="en-US" sz="4211" b="1" dirty="0" smtClean="0"/>
              <a:t>are searchable </a:t>
            </a:r>
            <a:r>
              <a:rPr lang="en-US" sz="4211" dirty="0" smtClean="0"/>
              <a:t>by Keywords, Subject, Author, Date, etc.</a:t>
            </a:r>
          </a:p>
          <a:p>
            <a:pPr lvl="1"/>
            <a:endParaRPr lang="en-US" sz="4211" dirty="0" smtClean="0"/>
          </a:p>
          <a:p>
            <a:pPr lvl="0"/>
            <a:r>
              <a:rPr lang="en-US" sz="4211" b="1" dirty="0" smtClean="0"/>
              <a:t>provide citation information.</a:t>
            </a:r>
          </a:p>
          <a:p>
            <a:pPr lvl="0"/>
            <a:endParaRPr lang="en-US" sz="4211" dirty="0" smtClean="0"/>
          </a:p>
          <a:p>
            <a:pPr lvl="0"/>
            <a:endParaRPr lang="en-US" sz="4211" dirty="0" smtClean="0"/>
          </a:p>
          <a:p>
            <a:pPr lvl="0"/>
            <a:r>
              <a:rPr lang="en-US" sz="4211" b="1" dirty="0" smtClean="0"/>
              <a:t>are paid for by your tuition fees </a:t>
            </a:r>
            <a:endParaRPr lang="en-US" sz="4211" dirty="0" smtClean="0"/>
          </a:p>
          <a:p>
            <a:pPr>
              <a:buNone/>
            </a:pPr>
            <a:r>
              <a:rPr lang="en-US" sz="4211" dirty="0" smtClean="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Black"/>
                <a:cs typeface="Arial Black"/>
              </a:rPr>
              <a:t>Library Data Base vs. Websites </a:t>
            </a:r>
            <a:endParaRPr lang="en-US" dirty="0">
              <a:latin typeface="Arial Black"/>
              <a:cs typeface="Arial Black"/>
            </a:endParaRPr>
          </a:p>
        </p:txBody>
      </p:sp>
      <p:graphicFrame>
        <p:nvGraphicFramePr>
          <p:cNvPr id="4" name="Content Placeholder 3"/>
          <p:cNvGraphicFramePr>
            <a:graphicFrameLocks noGrp="1"/>
          </p:cNvGraphicFramePr>
          <p:nvPr>
            <p:ph idx="1"/>
          </p:nvPr>
        </p:nvGraphicFramePr>
        <p:xfrm>
          <a:off x="198086" y="1596170"/>
          <a:ext cx="8945914" cy="3355453"/>
        </p:xfrm>
        <a:graphic>
          <a:graphicData uri="http://schemas.openxmlformats.org/drawingml/2006/table">
            <a:tbl>
              <a:tblPr firstRow="1" bandRow="1">
                <a:tableStyleId>{5C22544A-7EE6-4342-B048-85BDC9FD1C3A}</a:tableStyleId>
              </a:tblPr>
              <a:tblGrid>
                <a:gridCol w="4305036"/>
                <a:gridCol w="4640878"/>
              </a:tblGrid>
              <a:tr h="410463">
                <a:tc>
                  <a:txBody>
                    <a:bodyPr/>
                    <a:lstStyle/>
                    <a:p>
                      <a:pPr marL="0" marR="0" algn="ctr">
                        <a:spcBef>
                          <a:spcPts val="0"/>
                        </a:spcBef>
                        <a:spcAft>
                          <a:spcPts val="0"/>
                        </a:spcAft>
                      </a:pPr>
                      <a:r>
                        <a:rPr lang="en-US" sz="1600" b="1" dirty="0" smtClean="0">
                          <a:solidFill>
                            <a:srgbClr val="000000"/>
                          </a:solidFill>
                          <a:latin typeface="Arial"/>
                          <a:ea typeface="Cambria"/>
                          <a:cs typeface="Times New Roman"/>
                        </a:rPr>
                        <a:t>Library databases</a:t>
                      </a:r>
                      <a:endParaRPr lang="en-US" sz="1600" dirty="0">
                        <a:latin typeface="Times New Roman"/>
                        <a:ea typeface="Cambria"/>
                        <a:cs typeface="Times New Roman"/>
                      </a:endParaRPr>
                    </a:p>
                  </a:txBody>
                  <a:tcPr marL="63500" marR="63500" marT="63500" marB="63500" anchor="ctr"/>
                </a:tc>
                <a:tc>
                  <a:txBody>
                    <a:bodyPr/>
                    <a:lstStyle/>
                    <a:p>
                      <a:pPr marL="0" marR="0" algn="ctr">
                        <a:spcBef>
                          <a:spcPts val="0"/>
                        </a:spcBef>
                        <a:spcAft>
                          <a:spcPts val="0"/>
                        </a:spcAft>
                      </a:pPr>
                      <a:r>
                        <a:rPr lang="en-US" sz="1600" b="1" dirty="0" smtClean="0">
                          <a:solidFill>
                            <a:srgbClr val="000000"/>
                          </a:solidFill>
                          <a:latin typeface="Arial"/>
                          <a:ea typeface="Cambria"/>
                          <a:cs typeface="Times New Roman"/>
                        </a:rPr>
                        <a:t>Web sites</a:t>
                      </a:r>
                      <a:endParaRPr lang="en-US" sz="1600" dirty="0">
                        <a:latin typeface="Times New Roman"/>
                        <a:ea typeface="Cambria"/>
                        <a:cs typeface="Times New Roman"/>
                      </a:endParaRPr>
                    </a:p>
                  </a:txBody>
                  <a:tcPr marL="63500" marR="63500" marT="63500" marB="63500" anchor="ctr"/>
                </a:tc>
              </a:tr>
              <a:tr h="588998">
                <a:tc>
                  <a:txBody>
                    <a:bodyPr/>
                    <a:lstStyle/>
                    <a:p>
                      <a:pPr marL="0" marR="0">
                        <a:spcBef>
                          <a:spcPts val="0"/>
                        </a:spcBef>
                        <a:spcAft>
                          <a:spcPts val="0"/>
                        </a:spcAft>
                      </a:pPr>
                      <a:r>
                        <a:rPr lang="en-US" sz="1400" dirty="0" smtClean="0">
                          <a:solidFill>
                            <a:srgbClr val="000000"/>
                          </a:solidFill>
                          <a:latin typeface="Arial"/>
                          <a:ea typeface="Cambria"/>
                          <a:cs typeface="Times New Roman"/>
                        </a:rPr>
                        <a:t>Library databases get their information from professionals or experts in the field.</a:t>
                      </a:r>
                      <a:endParaRPr lang="en-US" sz="1400" dirty="0">
                        <a:latin typeface="Times New Roman"/>
                        <a:ea typeface="Cambria"/>
                        <a:cs typeface="Times New Roman"/>
                      </a:endParaRPr>
                    </a:p>
                  </a:txBody>
                  <a:tcPr marL="63500" marR="63500" marT="63500" marB="63500" anchor="ctr"/>
                </a:tc>
                <a:tc>
                  <a:txBody>
                    <a:bodyPr/>
                    <a:lstStyle/>
                    <a:p>
                      <a:pPr marL="0" marR="0">
                        <a:spcBef>
                          <a:spcPts val="0"/>
                        </a:spcBef>
                        <a:spcAft>
                          <a:spcPts val="0"/>
                        </a:spcAft>
                      </a:pPr>
                      <a:r>
                        <a:rPr lang="en-US" sz="1400" smtClean="0">
                          <a:solidFill>
                            <a:srgbClr val="000000"/>
                          </a:solidFill>
                          <a:latin typeface="Arial"/>
                          <a:ea typeface="Cambria"/>
                          <a:cs typeface="Times New Roman"/>
                        </a:rPr>
                        <a:t>Web sites can be written by anyone regardless of expertise.</a:t>
                      </a:r>
                      <a:endParaRPr lang="en-US" sz="1400">
                        <a:latin typeface="Times New Roman"/>
                        <a:ea typeface="Cambria"/>
                        <a:cs typeface="Times New Roman"/>
                      </a:endParaRPr>
                    </a:p>
                  </a:txBody>
                  <a:tcPr marL="63500" marR="63500" marT="63500" marB="63500" anchor="ctr"/>
                </a:tc>
              </a:tr>
              <a:tr h="588998">
                <a:tc>
                  <a:txBody>
                    <a:bodyPr/>
                    <a:lstStyle/>
                    <a:p>
                      <a:pPr marL="0" marR="0">
                        <a:spcBef>
                          <a:spcPts val="0"/>
                        </a:spcBef>
                        <a:spcAft>
                          <a:spcPts val="0"/>
                        </a:spcAft>
                      </a:pPr>
                      <a:r>
                        <a:rPr lang="en-US" sz="1400" dirty="0" smtClean="0">
                          <a:solidFill>
                            <a:srgbClr val="000000"/>
                          </a:solidFill>
                          <a:latin typeface="Arial"/>
                          <a:ea typeface="Cambria"/>
                          <a:cs typeface="Times New Roman"/>
                        </a:rPr>
                        <a:t>Library databases contain published works where facts are checked.</a:t>
                      </a:r>
                      <a:endParaRPr lang="en-US" sz="1400" dirty="0">
                        <a:latin typeface="Times New Roman"/>
                        <a:ea typeface="Cambria"/>
                        <a:cs typeface="Times New Roman"/>
                      </a:endParaRPr>
                    </a:p>
                  </a:txBody>
                  <a:tcPr marL="63500" marR="63500" marT="63500" marB="63500" anchor="ctr"/>
                </a:tc>
                <a:tc>
                  <a:txBody>
                    <a:bodyPr/>
                    <a:lstStyle/>
                    <a:p>
                      <a:pPr marL="0" marR="0">
                        <a:spcBef>
                          <a:spcPts val="0"/>
                        </a:spcBef>
                        <a:spcAft>
                          <a:spcPts val="0"/>
                        </a:spcAft>
                      </a:pPr>
                      <a:r>
                        <a:rPr lang="en-US" sz="1400" smtClean="0">
                          <a:solidFill>
                            <a:srgbClr val="000000"/>
                          </a:solidFill>
                          <a:latin typeface="Arial"/>
                          <a:ea typeface="Cambria"/>
                          <a:cs typeface="Times New Roman"/>
                        </a:rPr>
                        <a:t>Web site content is not necessarily checked by an expert.</a:t>
                      </a:r>
                      <a:endParaRPr lang="en-US" sz="1400">
                        <a:latin typeface="Times New Roman"/>
                        <a:ea typeface="Cambria"/>
                        <a:cs typeface="Times New Roman"/>
                      </a:endParaRPr>
                    </a:p>
                  </a:txBody>
                  <a:tcPr marL="63500" marR="63500" marT="63500" marB="63500" anchor="ctr"/>
                </a:tc>
              </a:tr>
              <a:tr h="588998">
                <a:tc>
                  <a:txBody>
                    <a:bodyPr/>
                    <a:lstStyle/>
                    <a:p>
                      <a:pPr marL="0" marR="0">
                        <a:spcBef>
                          <a:spcPts val="0"/>
                        </a:spcBef>
                        <a:spcAft>
                          <a:spcPts val="0"/>
                        </a:spcAft>
                      </a:pPr>
                      <a:r>
                        <a:rPr lang="en-US" sz="1400" dirty="0" smtClean="0">
                          <a:solidFill>
                            <a:srgbClr val="000000"/>
                          </a:solidFill>
                          <a:latin typeface="Arial"/>
                          <a:ea typeface="Cambria"/>
                          <a:cs typeface="Times New Roman"/>
                        </a:rPr>
                        <a:t>Library databases are easy to cite in a bibliography and may create the citation for you.</a:t>
                      </a:r>
                      <a:endParaRPr lang="en-US" sz="1400" dirty="0">
                        <a:latin typeface="Times New Roman"/>
                        <a:ea typeface="Cambria"/>
                        <a:cs typeface="Times New Roman"/>
                      </a:endParaRPr>
                    </a:p>
                  </a:txBody>
                  <a:tcPr marL="63500" marR="63500" marT="63500" marB="63500" anchor="ctr"/>
                </a:tc>
                <a:tc>
                  <a:txBody>
                    <a:bodyPr/>
                    <a:lstStyle/>
                    <a:p>
                      <a:pPr marL="0" marR="0">
                        <a:spcBef>
                          <a:spcPts val="0"/>
                        </a:spcBef>
                        <a:spcAft>
                          <a:spcPts val="0"/>
                        </a:spcAft>
                      </a:pPr>
                      <a:r>
                        <a:rPr lang="en-US" sz="1400" smtClean="0">
                          <a:solidFill>
                            <a:srgbClr val="000000"/>
                          </a:solidFill>
                          <a:latin typeface="Arial"/>
                          <a:ea typeface="Cambria"/>
                          <a:cs typeface="Times New Roman"/>
                        </a:rPr>
                        <a:t>Web sites often don’t provide the information necessary to create a complete citation.</a:t>
                      </a:r>
                      <a:endParaRPr lang="en-US" sz="1400">
                        <a:latin typeface="Times New Roman"/>
                        <a:ea typeface="Cambria"/>
                        <a:cs typeface="Times New Roman"/>
                      </a:endParaRPr>
                    </a:p>
                  </a:txBody>
                  <a:tcPr marL="63500" marR="63500" marT="63500" marB="63500" anchor="ctr"/>
                </a:tc>
              </a:tr>
              <a:tr h="588998">
                <a:tc>
                  <a:txBody>
                    <a:bodyPr/>
                    <a:lstStyle/>
                    <a:p>
                      <a:pPr marL="0" marR="0">
                        <a:spcBef>
                          <a:spcPts val="0"/>
                        </a:spcBef>
                        <a:spcAft>
                          <a:spcPts val="0"/>
                        </a:spcAft>
                      </a:pPr>
                      <a:r>
                        <a:rPr lang="en-US" sz="1400" smtClean="0">
                          <a:solidFill>
                            <a:srgbClr val="000000"/>
                          </a:solidFill>
                          <a:latin typeface="Arial"/>
                          <a:ea typeface="Cambria"/>
                          <a:cs typeface="Times New Roman"/>
                        </a:rPr>
                        <a:t>Library databases can help you narrow your topic or suggest related subjects.</a:t>
                      </a:r>
                      <a:endParaRPr lang="en-US" sz="1400">
                        <a:latin typeface="Times New Roman"/>
                        <a:ea typeface="Cambria"/>
                        <a:cs typeface="Times New Roman"/>
                      </a:endParaRPr>
                    </a:p>
                  </a:txBody>
                  <a:tcPr marL="63500" marR="63500" marT="63500" marB="63500" anchor="ctr"/>
                </a:tc>
                <a:tc>
                  <a:txBody>
                    <a:bodyPr/>
                    <a:lstStyle/>
                    <a:p>
                      <a:pPr marL="0" marR="0">
                        <a:spcBef>
                          <a:spcPts val="0"/>
                        </a:spcBef>
                        <a:spcAft>
                          <a:spcPts val="0"/>
                        </a:spcAft>
                      </a:pPr>
                      <a:r>
                        <a:rPr lang="en-US" sz="1400" smtClean="0">
                          <a:solidFill>
                            <a:srgbClr val="000000"/>
                          </a:solidFill>
                          <a:latin typeface="Arial"/>
                          <a:ea typeface="Cambria"/>
                          <a:cs typeface="Times New Roman"/>
                        </a:rPr>
                        <a:t>Web sites often aren’t organized to support student research needs.</a:t>
                      </a:r>
                      <a:endParaRPr lang="en-US" sz="1400">
                        <a:latin typeface="Times New Roman"/>
                        <a:ea typeface="Cambria"/>
                        <a:cs typeface="Times New Roman"/>
                      </a:endParaRPr>
                    </a:p>
                  </a:txBody>
                  <a:tcPr marL="63500" marR="63500" marT="63500" marB="63500" anchor="ctr"/>
                </a:tc>
              </a:tr>
              <a:tr h="588998">
                <a:tc>
                  <a:txBody>
                    <a:bodyPr/>
                    <a:lstStyle/>
                    <a:p>
                      <a:pPr marL="0" marR="0">
                        <a:spcBef>
                          <a:spcPts val="0"/>
                        </a:spcBef>
                        <a:spcAft>
                          <a:spcPts val="0"/>
                        </a:spcAft>
                      </a:pPr>
                      <a:r>
                        <a:rPr lang="en-US" sz="1400" smtClean="0">
                          <a:solidFill>
                            <a:srgbClr val="000000"/>
                          </a:solidFill>
                          <a:latin typeface="Arial"/>
                          <a:ea typeface="Cambria"/>
                          <a:cs typeface="Times New Roman"/>
                        </a:rPr>
                        <a:t>Library databases are updated frequently and include the date of publication.</a:t>
                      </a:r>
                      <a:endParaRPr lang="en-US" sz="1400">
                        <a:latin typeface="Times New Roman"/>
                        <a:ea typeface="Cambria"/>
                        <a:cs typeface="Times New Roman"/>
                      </a:endParaRPr>
                    </a:p>
                  </a:txBody>
                  <a:tcPr marL="63500" marR="63500" marT="63500" marB="63500" anchor="ctr"/>
                </a:tc>
                <a:tc>
                  <a:txBody>
                    <a:bodyPr/>
                    <a:lstStyle/>
                    <a:p>
                      <a:pPr marL="0" marR="0">
                        <a:spcBef>
                          <a:spcPts val="0"/>
                        </a:spcBef>
                        <a:spcAft>
                          <a:spcPts val="0"/>
                        </a:spcAft>
                      </a:pPr>
                      <a:r>
                        <a:rPr lang="en-US" sz="1400" dirty="0" smtClean="0">
                          <a:solidFill>
                            <a:srgbClr val="000000"/>
                          </a:solidFill>
                          <a:latin typeface="Arial"/>
                          <a:ea typeface="Cambria"/>
                          <a:cs typeface="Times New Roman"/>
                        </a:rPr>
                        <a:t>Web sites may not indicate when a page is updated.</a:t>
                      </a:r>
                      <a:endParaRPr lang="en-US" sz="1400" dirty="0">
                        <a:latin typeface="Times New Roman"/>
                        <a:ea typeface="Cambria"/>
                        <a:cs typeface="Times New Roman"/>
                      </a:endParaRPr>
                    </a:p>
                  </a:txBody>
                  <a:tcPr marL="63500" marR="63500" marT="63500" marB="63500" anchor="ct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1599</TotalTime>
  <Words>1569</Words>
  <Application>Microsoft Macintosh PowerPoint</Application>
  <PresentationFormat>On-screen Show (4:3)</PresentationFormat>
  <Paragraphs>199</Paragraphs>
  <Slides>25</Slides>
  <Notes>8</Notes>
  <HiddenSlides>0</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Office Theme</vt:lpstr>
      <vt:lpstr>Slide 1</vt:lpstr>
      <vt:lpstr>Step 1: Beginning a Research Paper </vt:lpstr>
      <vt:lpstr>Types of Research Papers</vt:lpstr>
      <vt:lpstr>Types of Research Papers</vt:lpstr>
      <vt:lpstr>Types of Research Papers</vt:lpstr>
      <vt:lpstr>Step 2: Developing a topic</vt:lpstr>
      <vt:lpstr>How to do Research</vt:lpstr>
      <vt:lpstr>Library databases</vt:lpstr>
      <vt:lpstr>Library Data Base vs. Websites </vt:lpstr>
      <vt:lpstr>Google Scholar </vt:lpstr>
      <vt:lpstr>Researching on your own</vt:lpstr>
      <vt:lpstr>Researching on your own</vt:lpstr>
      <vt:lpstr>Researching on your own</vt:lpstr>
      <vt:lpstr>Researching on your own</vt:lpstr>
      <vt:lpstr>Researching on your own</vt:lpstr>
      <vt:lpstr>   Exercise  </vt:lpstr>
      <vt:lpstr>Slide 17</vt:lpstr>
      <vt:lpstr>Step 3: </vt:lpstr>
      <vt:lpstr>Make sure not to Plagiarize</vt:lpstr>
      <vt:lpstr>Plagiarism</vt:lpstr>
      <vt:lpstr>Exercise </vt:lpstr>
      <vt:lpstr>How Not to Plagiarize: </vt:lpstr>
      <vt:lpstr>Basic Features of MLA Citation</vt:lpstr>
      <vt:lpstr>Works Cited</vt:lpstr>
      <vt:lpstr>Thank you!</vt:lpstr>
    </vt:vector>
  </TitlesOfParts>
  <Company>lavc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dc:title>
  <dc:creator>LARC229</dc:creator>
  <cp:lastModifiedBy>LAVC Writing Tutor</cp:lastModifiedBy>
  <cp:revision>104</cp:revision>
  <cp:lastPrinted>2014-04-23T20:03:49Z</cp:lastPrinted>
  <dcterms:created xsi:type="dcterms:W3CDTF">2014-05-06T23:32:47Z</dcterms:created>
  <dcterms:modified xsi:type="dcterms:W3CDTF">2014-05-06T23:40:26Z</dcterms:modified>
</cp:coreProperties>
</file>