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49" r:id="rId1"/>
  </p:sldMasterIdLst>
  <p:notesMasterIdLst>
    <p:notesMasterId r:id="rId21"/>
  </p:notesMasterIdLst>
  <p:sldIdLst>
    <p:sldId id="256" r:id="rId2"/>
    <p:sldId id="265" r:id="rId3"/>
    <p:sldId id="266" r:id="rId4"/>
    <p:sldId id="267" r:id="rId5"/>
    <p:sldId id="268" r:id="rId6"/>
    <p:sldId id="279" r:id="rId7"/>
    <p:sldId id="278" r:id="rId8"/>
    <p:sldId id="283" r:id="rId9"/>
    <p:sldId id="281" r:id="rId10"/>
    <p:sldId id="277" r:id="rId11"/>
    <p:sldId id="282" r:id="rId12"/>
    <p:sldId id="285" r:id="rId13"/>
    <p:sldId id="269" r:id="rId14"/>
    <p:sldId id="270" r:id="rId15"/>
    <p:sldId id="274" r:id="rId16"/>
    <p:sldId id="273" r:id="rId17"/>
    <p:sldId id="276" r:id="rId18"/>
    <p:sldId id="275"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5FB1FB"/>
    <a:srgbClr val="2C5AE4"/>
    <a:srgbClr val="00E000"/>
    <a:srgbClr val="00B7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017" autoAdjust="0"/>
    <p:restoredTop sz="94660"/>
  </p:normalViewPr>
  <p:slideViewPr>
    <p:cSldViewPr snapToGrid="0" snapToObjects="1">
      <p:cViewPr varScale="1">
        <p:scale>
          <a:sx n="126" d="100"/>
          <a:sy n="126" d="100"/>
        </p:scale>
        <p:origin x="-1992" y="-96"/>
      </p:cViewPr>
      <p:guideLst>
        <p:guide orient="horz" pos="2160"/>
        <p:guide pos="288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CE796D-10C3-C541-80A7-5944568C5C84}" type="datetimeFigureOut">
              <a:rPr lang="en-US" smtClean="0"/>
              <a:pPr/>
              <a:t>10/21/13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19B4C-A170-274D-8A94-7685CA77F2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019B4C-A170-274D-8A94-7685CA77F27D}"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497A07FD-D36A-DA47-BB0B-566C7D46A014}" type="datetimeFigureOut">
              <a:rPr lang="en-US" smtClean="0"/>
              <a:pPr/>
              <a:t>10/21/13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97A07FD-D36A-DA47-BB0B-566C7D46A014}" type="datetimeFigureOut">
              <a:rPr lang="en-US" smtClean="0"/>
              <a:pPr/>
              <a:t>10/21/13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A07FD-D36A-DA47-BB0B-566C7D46A014}" type="datetimeFigureOut">
              <a:rPr lang="en-US" smtClean="0"/>
              <a:pPr/>
              <a:t>10/21/13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7A07FD-D36A-DA47-BB0B-566C7D46A014}" type="datetimeFigureOut">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7A07FD-D36A-DA47-BB0B-566C7D46A014}" type="datetimeFigureOut">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7A07FD-D36A-DA47-BB0B-566C7D46A014}" type="datetimeFigureOut">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497A07FD-D36A-DA47-BB0B-566C7D46A014}" type="datetimeFigureOut">
              <a:rPr lang="en-US" smtClean="0"/>
              <a:pPr/>
              <a:t>10/21/13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497A07FD-D36A-DA47-BB0B-566C7D46A014}" type="datetimeFigureOut">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A07FD-D36A-DA47-BB0B-566C7D46A014}" type="datetimeFigureOut">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97A07FD-D36A-DA47-BB0B-566C7D46A014}" type="datetimeFigureOut">
              <a:rPr lang="en-US" smtClean="0"/>
              <a:pPr/>
              <a:t>10/21/13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2FB3E-C61D-424D-A94E-536556BABEB6}"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497A07FD-D36A-DA47-BB0B-566C7D46A014}" type="datetimeFigureOut">
              <a:rPr lang="en-US" smtClean="0"/>
              <a:pPr/>
              <a:t>10/21/13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3A42FB3E-C61D-424D-A94E-536556BABE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 id="2147483767" r:id="rId18"/>
    <p:sldLayoutId id="2147483768" r:id="rId19"/>
    <p:sldLayoutId id="2147483769" r:id="rId20"/>
  </p:sldLayoutIdLst>
  <p:transition>
    <p:fade/>
  </p:transition>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Perspective_(cognitiv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9694" y="1748692"/>
            <a:ext cx="4676567" cy="1914144"/>
          </a:xfrm>
        </p:spPr>
        <p:txBody>
          <a:bodyPr/>
          <a:lstStyle/>
          <a:p>
            <a:pPr>
              <a:lnSpc>
                <a:spcPct val="150000"/>
              </a:lnSpc>
            </a:pPr>
            <a:r>
              <a:rPr lang="en-US" sz="6300" dirty="0" smtClean="0"/>
              <a:t>Thesis</a:t>
            </a:r>
            <a:br>
              <a:rPr lang="en-US" sz="6300" dirty="0" smtClean="0"/>
            </a:br>
            <a:r>
              <a:rPr lang="en-US" sz="6300" dirty="0" smtClean="0"/>
              <a:t> Statements</a:t>
            </a:r>
            <a:endParaRPr lang="en-US" sz="6300" dirty="0"/>
          </a:p>
        </p:txBody>
      </p:sp>
      <p:sp>
        <p:nvSpPr>
          <p:cNvPr id="10" name="Subtitle 9"/>
          <p:cNvSpPr>
            <a:spLocks noGrp="1"/>
          </p:cNvSpPr>
          <p:nvPr>
            <p:ph type="subTitle" idx="1"/>
          </p:nvPr>
        </p:nvSpPr>
        <p:spPr>
          <a:xfrm>
            <a:off x="2473572" y="3662836"/>
            <a:ext cx="6477000" cy="1174088"/>
          </a:xfrm>
        </p:spPr>
        <p:txBody>
          <a:bodyPr>
            <a:normAutofit/>
          </a:bodyPr>
          <a:lstStyle/>
          <a:p>
            <a:endParaRPr lang="en-US" dirty="0" smtClean="0"/>
          </a:p>
          <a:p>
            <a:endParaRPr lang="en-US" dirty="0" smtClean="0"/>
          </a:p>
        </p:txBody>
      </p:sp>
      <p:sp>
        <p:nvSpPr>
          <p:cNvPr id="5" name="TextBox 4"/>
          <p:cNvSpPr txBox="1"/>
          <p:nvPr/>
        </p:nvSpPr>
        <p:spPr>
          <a:xfrm>
            <a:off x="3433704" y="1683926"/>
            <a:ext cx="184666" cy="369332"/>
          </a:xfrm>
          <a:prstGeom prst="rect">
            <a:avLst/>
          </a:prstGeom>
          <a:noFill/>
        </p:spPr>
        <p:txBody>
          <a:bodyPr wrap="none" rtlCol="0">
            <a:spAutoFit/>
          </a:bodyPr>
          <a:lstStyle/>
          <a:p>
            <a:endParaRPr lang="en-US" dirty="0"/>
          </a:p>
        </p:txBody>
      </p:sp>
      <p:pic>
        <p:nvPicPr>
          <p:cNvPr id="7" name="Picture 6"/>
          <p:cNvPicPr/>
          <p:nvPr/>
        </p:nvPicPr>
        <p:blipFill>
          <a:blip r:embed="rId2"/>
          <a:srcRect/>
          <a:stretch>
            <a:fillRect/>
          </a:stretch>
        </p:blipFill>
        <p:spPr bwMode="auto">
          <a:xfrm>
            <a:off x="5916261" y="0"/>
            <a:ext cx="3227739"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47810"/>
                </a:solidFill>
              </a:rPr>
              <a:t>PARTS OF ESSAY</a:t>
            </a:r>
            <a:endParaRPr lang="en-US" dirty="0">
              <a:solidFill>
                <a:srgbClr val="C47810"/>
              </a:solidFill>
            </a:endParaRPr>
          </a:p>
        </p:txBody>
      </p:sp>
      <p:sp>
        <p:nvSpPr>
          <p:cNvPr id="3" name="Content Placeholder 2"/>
          <p:cNvSpPr>
            <a:spLocks noGrp="1"/>
          </p:cNvSpPr>
          <p:nvPr>
            <p:ph idx="1"/>
          </p:nvPr>
        </p:nvSpPr>
        <p:spPr/>
        <p:txBody>
          <a:bodyPr>
            <a:normAutofit fontScale="92500" lnSpcReduction="10000"/>
          </a:bodyPr>
          <a:lstStyle/>
          <a:p>
            <a:r>
              <a:rPr lang="en-US" sz="2162" b="1" dirty="0" smtClean="0">
                <a:solidFill>
                  <a:srgbClr val="C47810"/>
                </a:solidFill>
              </a:rPr>
              <a:t>Introduction: </a:t>
            </a:r>
            <a:r>
              <a:rPr lang="en-US" sz="1730" b="1" dirty="0" smtClean="0"/>
              <a:t>The introductory paragraph sets the tone and the direction for the composition. The paragraph starts with a general statement or question that captures the reader’s attention. The paragraph concludes with a specific thesis statement.</a:t>
            </a:r>
          </a:p>
          <a:p>
            <a:r>
              <a:rPr lang="en-US" sz="1730" b="1" dirty="0" smtClean="0"/>
              <a:t> </a:t>
            </a:r>
            <a:r>
              <a:rPr lang="en-US" sz="2162" b="1" dirty="0" smtClean="0">
                <a:solidFill>
                  <a:srgbClr val="C47810"/>
                </a:solidFill>
              </a:rPr>
              <a:t>Body: </a:t>
            </a:r>
            <a:r>
              <a:rPr lang="en-US" sz="1730" b="1" dirty="0" smtClean="0"/>
              <a:t>The body of a composition can consist of any number of paragraphs that support the thesis statement. Typically compositions contain one to three body paragraphs. Each body paragraph has its own topic sentence with supporting evidence or commentary. </a:t>
            </a:r>
          </a:p>
          <a:p>
            <a:r>
              <a:rPr lang="en-US" sz="2162" b="1" dirty="0" smtClean="0">
                <a:solidFill>
                  <a:srgbClr val="C47810"/>
                </a:solidFill>
              </a:rPr>
              <a:t>Conclusion: </a:t>
            </a:r>
            <a:r>
              <a:rPr lang="en-US" sz="1730" b="1" dirty="0" smtClean="0"/>
              <a:t>The concluding paragraph brings the composition to a close. It often begins with a restatement of the thesis in different words. The paragraph ends with a more general statement or a call to action.	</a:t>
            </a:r>
          </a:p>
          <a:p>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596543" y="275768"/>
            <a:ext cx="7597529" cy="6054305"/>
          </a:xfrm>
          <a:extLst>
            <a:ext uri="{909E8E84-426E-40DD-AFC4-6F175D3DCCD1}"/>
            <a:ext uri="{91240B29-F687-4F45-9708-019B960494DF}"/>
            <a:ext uri="{FAA26D3D-D897-4be2-8F04-BA451C77F1D7}"/>
          </a:extLst>
        </p:spPr>
        <p:txBody>
          <a:bodyPr>
            <a:normAutofit fontScale="85000" lnSpcReduction="10000"/>
          </a:bodyPr>
          <a:lstStyle/>
          <a:p>
            <a:pPr marL="365760" indent="-283464" eaLnBrk="1" fontAlgn="auto" hangingPunct="1">
              <a:spcAft>
                <a:spcPts val="0"/>
              </a:spcAft>
              <a:buFont typeface="Wingdings 2"/>
              <a:buNone/>
              <a:defRPr/>
            </a:pPr>
            <a:r>
              <a:rPr lang="en-US" sz="1400" dirty="0" smtClean="0">
                <a:ea typeface="+mn-ea"/>
                <a:cs typeface="+mn-cs"/>
              </a:rPr>
              <a:t>		</a:t>
            </a:r>
            <a:r>
              <a:rPr lang="en-US" sz="1400" dirty="0" smtClean="0">
                <a:solidFill>
                  <a:schemeClr val="accent1"/>
                </a:solidFill>
                <a:ea typeface="+mn-ea"/>
                <a:cs typeface="+mn-cs"/>
              </a:rPr>
              <a:t>Have you ever had an interest in self defense? </a:t>
            </a:r>
            <a:r>
              <a:rPr lang="en-US" sz="1400" dirty="0" smtClean="0">
                <a:ea typeface="+mn-ea"/>
                <a:cs typeface="+mn-cs"/>
              </a:rPr>
              <a:t>Karate is  martial art and a way of fighting and self-defense based on an understanding of both body and mind. As a college student, I discovered tae kwon do. Even though I was physically fit and planned to become a police officer, I thought that women needed special skills to protect themselves. Karate teaches these skills and more. </a:t>
            </a:r>
            <a:r>
              <a:rPr lang="en-US" sz="1400" dirty="0" smtClean="0">
                <a:ln>
                  <a:solidFill>
                    <a:srgbClr val="3891A7"/>
                  </a:solidFill>
                </a:ln>
                <a:ea typeface="+mn-ea"/>
                <a:cs typeface="+mn-cs"/>
              </a:rPr>
              <a:t>The person who practices karate gains discipline, maturity, and a changed self-concept.</a:t>
            </a:r>
          </a:p>
          <a:p>
            <a:pPr marL="365760" indent="-283464" eaLnBrk="1" fontAlgn="auto" hangingPunct="1">
              <a:spcAft>
                <a:spcPts val="0"/>
              </a:spcAft>
              <a:buFont typeface="Wingdings 2"/>
              <a:buNone/>
              <a:defRPr/>
            </a:pPr>
            <a:r>
              <a:rPr lang="en-US" sz="1400" dirty="0" smtClean="0">
                <a:ea typeface="+mn-ea"/>
                <a:cs typeface="+mn-cs"/>
              </a:rPr>
              <a:t>		</a:t>
            </a:r>
          </a:p>
          <a:p>
            <a:pPr marL="365760" indent="-283464" eaLnBrk="1" fontAlgn="auto" hangingPunct="1">
              <a:spcAft>
                <a:spcPts val="0"/>
              </a:spcAft>
              <a:buFont typeface="Wingdings 2"/>
              <a:buNone/>
              <a:defRPr/>
            </a:pPr>
            <a:r>
              <a:rPr lang="en-US" sz="1400" dirty="0" smtClean="0">
                <a:ea typeface="+mn-ea"/>
                <a:cs typeface="+mn-cs"/>
              </a:rPr>
              <a:t>		First, the discipline of karate  helps the student to outfight and outsmart her opponent. For a while, I didn’t appreciate the discipline. We had to practice every night in class and also commit to a rigid exercise plan outside of class. We also had to be disciplined in our study of the course materials.  </a:t>
            </a:r>
          </a:p>
          <a:p>
            <a:pPr marL="365760" indent="-283464" eaLnBrk="1" fontAlgn="auto" hangingPunct="1">
              <a:spcAft>
                <a:spcPts val="0"/>
              </a:spcAft>
              <a:buFont typeface="Wingdings 2"/>
              <a:buNone/>
              <a:defRPr/>
            </a:pPr>
            <a:r>
              <a:rPr lang="en-US" sz="1400" dirty="0" smtClean="0">
                <a:ea typeface="+mn-ea"/>
                <a:cs typeface="+mn-cs"/>
              </a:rPr>
              <a:t>		Second, with practice, karate increases maturity. Although maturity sometimes comes with age, it can also come with experience.  Maturity is something that I thought I had developed until I started my karate classes, and I realized that I have a hot temper and often jump to conclusions.</a:t>
            </a:r>
          </a:p>
          <a:p>
            <a:pPr marL="365760" indent="-283464" eaLnBrk="1" fontAlgn="auto" hangingPunct="1">
              <a:spcAft>
                <a:spcPts val="0"/>
              </a:spcAft>
              <a:buFont typeface="Wingdings 2"/>
              <a:buNone/>
              <a:defRPr/>
            </a:pPr>
            <a:r>
              <a:rPr lang="en-US" sz="1400" dirty="0" smtClean="0">
                <a:ea typeface="+mn-ea"/>
                <a:cs typeface="+mn-cs"/>
              </a:rPr>
              <a:t>		Finally, after a year or so,  karate can change the student’s self-concept. This happened to me. On one hand, I became confident that I had the skills to take care of business if necessary. On the other hand, the better I got, the more I started to act like a pussycat instead of a lion. Inside I knew that I had nothing to prove to anybody. </a:t>
            </a:r>
          </a:p>
          <a:p>
            <a:pPr marL="365760" indent="-283464" eaLnBrk="1" fontAlgn="auto" hangingPunct="1">
              <a:spcAft>
                <a:spcPts val="0"/>
              </a:spcAft>
              <a:buFont typeface="Wingdings 2"/>
              <a:buNone/>
              <a:defRPr/>
            </a:pPr>
            <a:r>
              <a:rPr lang="en-US" sz="1400" dirty="0" smtClean="0">
                <a:ea typeface="+mn-ea"/>
                <a:cs typeface="+mn-cs"/>
              </a:rPr>
              <a:t>		As I discovered firsthand, the practice of karate can bring personal benefits that go far beyond self-defense</a:t>
            </a:r>
            <a:r>
              <a:rPr lang="en-US" sz="1400" dirty="0" smtClean="0">
                <a:ln>
                  <a:solidFill>
                    <a:schemeClr val="accent1"/>
                  </a:solidFill>
                </a:ln>
                <a:ea typeface="+mn-ea"/>
                <a:cs typeface="+mn-cs"/>
              </a:rPr>
              <a:t>. I know that my own maturity, discipline, and sense of self have been enhanced through my involvemen</a:t>
            </a:r>
            <a:r>
              <a:rPr lang="en-US" sz="1400" dirty="0" smtClean="0">
                <a:ea typeface="+mn-ea"/>
                <a:cs typeface="+mn-cs"/>
              </a:rPr>
              <a:t>t in this martial art. Imagine the benefits that practicing karate could possibly bring to your own  life. Chances are that there classes are being offered in your local community right now. What are you waiting for? Sign-up today. </a:t>
            </a:r>
          </a:p>
          <a:p>
            <a:pPr marL="365760" indent="-283464" eaLnBrk="1" fontAlgn="auto" hangingPunct="1">
              <a:spcAft>
                <a:spcPts val="0"/>
              </a:spcAft>
              <a:buFont typeface="Wingdings 2"/>
              <a:buNone/>
              <a:defRPr/>
            </a:pPr>
            <a:endParaRPr lang="en-US" sz="1000" dirty="0" smtClean="0">
              <a:ea typeface="+mn-ea"/>
              <a:cs typeface="+mn-cs"/>
            </a:endParaRPr>
          </a:p>
          <a:p>
            <a:pPr marL="365760" indent="-283464" eaLnBrk="1" fontAlgn="auto" hangingPunct="1">
              <a:spcAft>
                <a:spcPts val="0"/>
              </a:spcAft>
              <a:buFont typeface="Wingdings 2"/>
              <a:buNone/>
              <a:defRPr/>
            </a:pPr>
            <a:r>
              <a:rPr lang="en-US" sz="1000" dirty="0" smtClean="0">
                <a:ea typeface="+mn-ea"/>
                <a:cs typeface="+mn-cs"/>
              </a:rPr>
              <a:t>Adapted from the following book:</a:t>
            </a:r>
          </a:p>
          <a:p>
            <a:pPr marL="365760" indent="-283464" eaLnBrk="1" fontAlgn="auto" hangingPunct="1">
              <a:spcAft>
                <a:spcPts val="0"/>
              </a:spcAft>
              <a:buFont typeface="Wingdings 2"/>
              <a:buNone/>
              <a:defRPr/>
            </a:pPr>
            <a:r>
              <a:rPr lang="en-US" sz="1000" dirty="0" smtClean="0">
                <a:ea typeface="+mn-ea"/>
                <a:cs typeface="+mn-cs"/>
              </a:rPr>
              <a:t>Fawcett, Susan and Alvin Sandberg. </a:t>
            </a:r>
            <a:r>
              <a:rPr lang="en-US" sz="1000" i="1" dirty="0" smtClean="0">
                <a:ea typeface="+mn-ea"/>
                <a:cs typeface="+mn-cs"/>
              </a:rPr>
              <a:t>Grassroots with Readings. New York: Houghton Mifflin, 1998. Print</a:t>
            </a:r>
            <a:r>
              <a:rPr lang="en-US" sz="1400" i="1" dirty="0" smtClean="0">
                <a:ea typeface="+mn-ea"/>
                <a:cs typeface="+mn-cs"/>
              </a:rPr>
              <a:t>.</a:t>
            </a:r>
            <a:endParaRPr lang="en-US" sz="1400" dirty="0">
              <a:ea typeface="+mn-ea"/>
              <a:cs typeface="+mn-cs"/>
            </a:endParaRPr>
          </a:p>
        </p:txBody>
      </p:sp>
      <p:cxnSp>
        <p:nvCxnSpPr>
          <p:cNvPr id="13" name="Straight Arrow Connector 12"/>
          <p:cNvCxnSpPr>
            <a:cxnSpLocks noChangeShapeType="1"/>
          </p:cNvCxnSpPr>
          <p:nvPr/>
        </p:nvCxnSpPr>
        <p:spPr bwMode="auto">
          <a:xfrm rot="5400000" flipH="1" flipV="1">
            <a:off x="2444820" y="1279596"/>
            <a:ext cx="630098" cy="268288"/>
          </a:xfrm>
          <a:prstGeom prst="straightConnector1">
            <a:avLst/>
          </a:prstGeom>
          <a:noFill/>
          <a:ln w="11429">
            <a:solidFill>
              <a:srgbClr val="FF0000"/>
            </a:solidFill>
            <a:prstDash val="sysDash"/>
            <a:round/>
            <a:headEnd type="arrow" w="med" len="med"/>
            <a:tailEnd type="arrow" w="med" len="med"/>
          </a:ln>
          <a:effectLst>
            <a:outerShdw blurRad="50800" dist="26940" dir="5400000" rotWithShape="0">
              <a:srgbClr val="000000">
                <a:alpha val="34998"/>
              </a:srgbClr>
            </a:outerShdw>
          </a:effectLst>
        </p:spPr>
      </p:cxnSp>
      <p:sp>
        <p:nvSpPr>
          <p:cNvPr id="14" name="Oval 13"/>
          <p:cNvSpPr>
            <a:spLocks noChangeArrowheads="1"/>
          </p:cNvSpPr>
          <p:nvPr/>
        </p:nvSpPr>
        <p:spPr bwMode="auto">
          <a:xfrm>
            <a:off x="4203700" y="2428083"/>
            <a:ext cx="838200" cy="371475"/>
          </a:xfrm>
          <a:prstGeom prst="ellipse">
            <a:avLst/>
          </a:prstGeom>
          <a:noFill/>
          <a:ln w="19050">
            <a:solidFill>
              <a:srgbClr val="FF0000"/>
            </a:solidFill>
            <a:round/>
            <a:headEnd/>
            <a:tailEnd/>
          </a:ln>
        </p:spPr>
        <p:txBody>
          <a:bodyPr>
            <a:prstTxWarp prst="textNoShape">
              <a:avLst/>
            </a:prstTxWarp>
          </a:bodyPr>
          <a:lstStyle/>
          <a:p>
            <a:endParaRPr lang="en-US"/>
          </a:p>
        </p:txBody>
      </p:sp>
      <p:cxnSp>
        <p:nvCxnSpPr>
          <p:cNvPr id="15" name="Straight Arrow Connector 14"/>
          <p:cNvCxnSpPr>
            <a:cxnSpLocks noChangeShapeType="1"/>
          </p:cNvCxnSpPr>
          <p:nvPr/>
        </p:nvCxnSpPr>
        <p:spPr bwMode="auto">
          <a:xfrm rot="16200000" flipV="1">
            <a:off x="3236794" y="1278614"/>
            <a:ext cx="1515129" cy="1155284"/>
          </a:xfrm>
          <a:prstGeom prst="straightConnector1">
            <a:avLst/>
          </a:prstGeom>
          <a:noFill/>
          <a:ln w="11429">
            <a:solidFill>
              <a:srgbClr val="FF0000"/>
            </a:solidFill>
            <a:prstDash val="sysDash"/>
            <a:round/>
            <a:headEnd type="arrow" w="med" len="med"/>
            <a:tailEnd type="arrow" w="med" len="med"/>
          </a:ln>
          <a:effectLst>
            <a:outerShdw blurRad="50800" dist="26940" dir="5400000" rotWithShape="0">
              <a:srgbClr val="000000">
                <a:alpha val="34998"/>
              </a:srgbClr>
            </a:outerShdw>
          </a:effectLst>
        </p:spPr>
      </p:cxnSp>
      <p:sp>
        <p:nvSpPr>
          <p:cNvPr id="17" name="Oval 16"/>
          <p:cNvSpPr>
            <a:spLocks noChangeArrowheads="1"/>
          </p:cNvSpPr>
          <p:nvPr/>
        </p:nvSpPr>
        <p:spPr bwMode="auto">
          <a:xfrm>
            <a:off x="5461000" y="3295649"/>
            <a:ext cx="944563" cy="262497"/>
          </a:xfrm>
          <a:prstGeom prst="ellipse">
            <a:avLst/>
          </a:prstGeom>
          <a:noFill/>
          <a:ln w="19050">
            <a:solidFill>
              <a:srgbClr val="FF0000"/>
            </a:solidFill>
            <a:round/>
            <a:headEnd/>
            <a:tailEnd/>
          </a:ln>
        </p:spPr>
        <p:txBody>
          <a:bodyPr>
            <a:prstTxWarp prst="textNoShape">
              <a:avLst/>
            </a:prstTxWarp>
          </a:bodyPr>
          <a:lstStyle/>
          <a:p>
            <a:endParaRPr lang="en-US"/>
          </a:p>
        </p:txBody>
      </p:sp>
      <p:cxnSp>
        <p:nvCxnSpPr>
          <p:cNvPr id="18" name="Straight Arrow Connector 17"/>
          <p:cNvCxnSpPr>
            <a:cxnSpLocks noChangeShapeType="1"/>
          </p:cNvCxnSpPr>
          <p:nvPr/>
        </p:nvCxnSpPr>
        <p:spPr bwMode="auto">
          <a:xfrm rot="16200000" flipH="1">
            <a:off x="4504176" y="1835495"/>
            <a:ext cx="2330309" cy="856699"/>
          </a:xfrm>
          <a:prstGeom prst="straightConnector1">
            <a:avLst/>
          </a:prstGeom>
          <a:noFill/>
          <a:ln w="11429">
            <a:solidFill>
              <a:srgbClr val="FF0000"/>
            </a:solidFill>
            <a:prstDash val="sysDash"/>
            <a:round/>
            <a:headEnd type="arrow" w="med" len="med"/>
            <a:tailEnd type="arrow" w="med" len="med"/>
          </a:ln>
          <a:effectLst>
            <a:outerShdw blurRad="50800" dist="26940" dir="5400000" rotWithShape="0">
              <a:srgbClr val="000000">
                <a:alpha val="34998"/>
              </a:srgbClr>
            </a:outerShdw>
          </a:effectLst>
        </p:spPr>
      </p:cxnSp>
      <p:sp>
        <p:nvSpPr>
          <p:cNvPr id="24" name="Oval 23"/>
          <p:cNvSpPr>
            <a:spLocks noChangeArrowheads="1"/>
          </p:cNvSpPr>
          <p:nvPr/>
        </p:nvSpPr>
        <p:spPr bwMode="auto">
          <a:xfrm>
            <a:off x="2206625" y="1677988"/>
            <a:ext cx="838200" cy="371475"/>
          </a:xfrm>
          <a:prstGeom prst="ellipse">
            <a:avLst/>
          </a:prstGeom>
          <a:noFill/>
          <a:ln w="19050">
            <a:solidFill>
              <a:srgbClr val="FF0000"/>
            </a:solidFill>
            <a:round/>
            <a:headEnd/>
            <a:tailEnd/>
          </a:ln>
        </p:spPr>
        <p:txBody>
          <a:bodyPr>
            <a:prstTxWarp prst="textNoShape">
              <a:avLst/>
            </a:prstTxWarp>
          </a:bodyPr>
          <a:lstStyle/>
          <a:p>
            <a:endParaRPr lang="en-US"/>
          </a:p>
        </p:txBody>
      </p:sp>
      <p:cxnSp>
        <p:nvCxnSpPr>
          <p:cNvPr id="9" name="Straight Arrow Connector 8"/>
          <p:cNvCxnSpPr>
            <a:cxnSpLocks noChangeShapeType="1"/>
          </p:cNvCxnSpPr>
          <p:nvPr/>
        </p:nvCxnSpPr>
        <p:spPr bwMode="auto">
          <a:xfrm flipV="1">
            <a:off x="4822825" y="1282700"/>
            <a:ext cx="815975" cy="3163888"/>
          </a:xfrm>
          <a:prstGeom prst="straightConnector1">
            <a:avLst/>
          </a:prstGeom>
          <a:noFill/>
          <a:ln w="11429">
            <a:solidFill>
              <a:srgbClr val="3366FF"/>
            </a:solidFill>
            <a:prstDash val="sysDash"/>
            <a:round/>
            <a:headEnd type="arrow" w="med" len="med"/>
            <a:tailEnd type="arrow" w="med" len="med"/>
          </a:ln>
          <a:effectLst>
            <a:outerShdw blurRad="50800" dist="26940" dir="5400000" rotWithShape="0">
              <a:srgbClr val="000000">
                <a:alpha val="34998"/>
              </a:srgbClr>
            </a:outerShdw>
          </a:effec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accel="50000" decel="5000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24"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accent5">
                    <a:lumMod val="75000"/>
                  </a:schemeClr>
                </a:solidFill>
              </a:rPr>
              <a:t>THESIS   STATEMEMT</a:t>
            </a:r>
            <a:endParaRPr lang="en-US" b="1" dirty="0">
              <a:solidFill>
                <a:schemeClr val="accent5">
                  <a:lumMod val="75000"/>
                </a:schemeClr>
              </a:solidFill>
            </a:endParaRPr>
          </a:p>
        </p:txBody>
      </p:sp>
      <p:sp>
        <p:nvSpPr>
          <p:cNvPr id="3" name="Content Placeholder 2"/>
          <p:cNvSpPr>
            <a:spLocks noGrp="1"/>
          </p:cNvSpPr>
          <p:nvPr>
            <p:ph sz="quarter" idx="1"/>
          </p:nvPr>
        </p:nvSpPr>
        <p:spPr>
          <a:xfrm>
            <a:off x="301625" y="1527175"/>
            <a:ext cx="8504238" cy="4572000"/>
          </a:xfrm>
        </p:spPr>
        <p:txBody>
          <a:bodyPr/>
          <a:lstStyle/>
          <a:p>
            <a:pPr>
              <a:defRPr/>
            </a:pPr>
            <a:r>
              <a:rPr lang="en-US" dirty="0"/>
              <a:t>It is the main idea of </a:t>
            </a:r>
            <a:r>
              <a:rPr lang="en-US" u="sng" dirty="0"/>
              <a:t>the whole </a:t>
            </a:r>
            <a:r>
              <a:rPr lang="en-US" u="sng" dirty="0" smtClean="0"/>
              <a:t>essay</a:t>
            </a:r>
          </a:p>
          <a:p>
            <a:pPr>
              <a:buFont typeface="Wingdings 2" charset="2"/>
              <a:buNone/>
              <a:defRPr/>
            </a:pPr>
            <a:endParaRPr lang="en-US" u="sng" dirty="0" smtClean="0"/>
          </a:p>
          <a:p>
            <a:pPr>
              <a:defRPr/>
            </a:pPr>
            <a:r>
              <a:rPr lang="en-US" dirty="0"/>
              <a:t>It conveys </a:t>
            </a:r>
            <a:r>
              <a:rPr lang="en-US" b="1" dirty="0">
                <a:solidFill>
                  <a:srgbClr val="00B050"/>
                </a:solidFill>
              </a:rPr>
              <a:t>the argument </a:t>
            </a:r>
            <a:r>
              <a:rPr lang="en-US" dirty="0"/>
              <a:t>of the writer and introduces </a:t>
            </a:r>
            <a:r>
              <a:rPr lang="en-US" b="1" dirty="0">
                <a:solidFill>
                  <a:srgbClr val="435E40"/>
                </a:solidFill>
              </a:rPr>
              <a:t>the </a:t>
            </a:r>
            <a:r>
              <a:rPr lang="en-US" b="1" dirty="0" smtClean="0">
                <a:solidFill>
                  <a:srgbClr val="435E40"/>
                </a:solidFill>
              </a:rPr>
              <a:t>support </a:t>
            </a:r>
            <a:r>
              <a:rPr lang="en-US" b="1" dirty="0" smtClean="0">
                <a:solidFill>
                  <a:srgbClr val="A9432B"/>
                </a:solidFill>
              </a:rPr>
              <a:t>(</a:t>
            </a:r>
            <a:r>
              <a:rPr lang="en-US" b="1" dirty="0" err="1">
                <a:solidFill>
                  <a:srgbClr val="A9432B"/>
                </a:solidFill>
              </a:rPr>
              <a:t>s</a:t>
            </a:r>
            <a:r>
              <a:rPr lang="en-US" b="1" dirty="0">
                <a:solidFill>
                  <a:srgbClr val="A9432B"/>
                </a:solidFill>
              </a:rPr>
              <a:t>)</a:t>
            </a:r>
            <a:r>
              <a:rPr lang="en-US" dirty="0"/>
              <a:t> that are later developed in the Body paragraph.</a:t>
            </a:r>
          </a:p>
          <a:p>
            <a:pPr>
              <a:buFont typeface="Wingdings 2" charset="2"/>
              <a:buNone/>
              <a:defRPr/>
            </a:pPr>
            <a:endParaRPr lang="en-US" dirty="0"/>
          </a:p>
          <a:p>
            <a:pPr>
              <a:buFont typeface="Wingdings 2" charset="2"/>
              <a:buNone/>
              <a:defRPr/>
            </a:pPr>
            <a:r>
              <a:rPr lang="en-US" dirty="0"/>
              <a:t>Ex:</a:t>
            </a:r>
            <a:r>
              <a:rPr lang="en-US" dirty="0" smtClean="0"/>
              <a:t> </a:t>
            </a:r>
            <a:r>
              <a:rPr lang="en-US" sz="2800" dirty="0" smtClean="0">
                <a:ln>
                  <a:solidFill>
                    <a:srgbClr val="3891A7"/>
                  </a:solidFill>
                </a:ln>
              </a:rPr>
              <a:t>The person who practices karate gains </a:t>
            </a:r>
            <a:r>
              <a:rPr lang="en-US" sz="2800" u="sng" dirty="0" smtClean="0">
                <a:ln>
                  <a:solidFill>
                    <a:srgbClr val="3891A7"/>
                  </a:solidFill>
                </a:ln>
              </a:rPr>
              <a:t>discipline</a:t>
            </a:r>
            <a:r>
              <a:rPr lang="en-US" sz="2800" dirty="0" smtClean="0">
                <a:ln>
                  <a:solidFill>
                    <a:srgbClr val="3891A7"/>
                  </a:solidFill>
                </a:ln>
              </a:rPr>
              <a:t>, </a:t>
            </a:r>
            <a:r>
              <a:rPr lang="en-US" sz="2800" u="sng" dirty="0" smtClean="0">
                <a:ln>
                  <a:solidFill>
                    <a:srgbClr val="3891A7"/>
                  </a:solidFill>
                </a:ln>
              </a:rPr>
              <a:t>maturity</a:t>
            </a:r>
            <a:r>
              <a:rPr lang="en-US" sz="2800" dirty="0" smtClean="0">
                <a:ln>
                  <a:solidFill>
                    <a:srgbClr val="3891A7"/>
                  </a:solidFill>
                </a:ln>
              </a:rPr>
              <a:t>, and a </a:t>
            </a:r>
            <a:r>
              <a:rPr lang="en-US" sz="2800" u="sng" dirty="0" smtClean="0">
                <a:ln>
                  <a:solidFill>
                    <a:srgbClr val="3891A7"/>
                  </a:solidFill>
                </a:ln>
              </a:rPr>
              <a:t>changed self-concept. </a:t>
            </a:r>
            <a:endParaRPr lang="en-US" u="sng" dirty="0" smtClean="0"/>
          </a:p>
          <a:p>
            <a:pPr>
              <a:buFont typeface="Wingdings 2" charset="2"/>
              <a:buNone/>
              <a:defRPr/>
            </a:pPr>
            <a:endParaRPr lang="en-US" dirty="0"/>
          </a:p>
          <a:p>
            <a:pPr>
              <a:defRPr/>
            </a:pPr>
            <a:endParaRPr lang="en-US" dirty="0"/>
          </a:p>
          <a:p>
            <a:pPr>
              <a:buFont typeface="Wingdings 2" charset="2"/>
              <a:buNone/>
              <a:defRPr/>
            </a:pP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strong thesis statement look like?</a:t>
            </a:r>
            <a:endParaRPr lang="en-US" dirty="0"/>
          </a:p>
        </p:txBody>
      </p:sp>
      <p:sp>
        <p:nvSpPr>
          <p:cNvPr id="4" name="TextBox 3"/>
          <p:cNvSpPr txBox="1"/>
          <p:nvPr/>
        </p:nvSpPr>
        <p:spPr>
          <a:xfrm>
            <a:off x="1503218" y="1997364"/>
            <a:ext cx="6195035" cy="1200329"/>
          </a:xfrm>
          <a:prstGeom prst="rect">
            <a:avLst/>
          </a:prstGeom>
          <a:noFill/>
        </p:spPr>
        <p:txBody>
          <a:bodyPr wrap="square" rtlCol="0">
            <a:spAutoFit/>
          </a:bodyPr>
          <a:lstStyle/>
          <a:p>
            <a:pPr algn="ctr"/>
            <a:r>
              <a:rPr lang="en-US" sz="3600" dirty="0" smtClean="0"/>
              <a:t>Remember that a strong thesis statement makes a definite point.</a:t>
            </a:r>
            <a:endParaRPr lang="en-US" sz="3600" dirty="0"/>
          </a:p>
        </p:txBody>
      </p:sp>
      <p:cxnSp>
        <p:nvCxnSpPr>
          <p:cNvPr id="6" name="Straight Connector 5"/>
          <p:cNvCxnSpPr/>
          <p:nvPr/>
        </p:nvCxnSpPr>
        <p:spPr>
          <a:xfrm>
            <a:off x="5039403" y="3166234"/>
            <a:ext cx="241767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62836" y="3507748"/>
            <a:ext cx="8556909" cy="646331"/>
          </a:xfrm>
          <a:prstGeom prst="rect">
            <a:avLst/>
          </a:prstGeom>
          <a:noFill/>
        </p:spPr>
        <p:txBody>
          <a:bodyPr wrap="square" rtlCol="0">
            <a:spAutoFit/>
          </a:bodyPr>
          <a:lstStyle/>
          <a:p>
            <a:pPr algn="ctr"/>
            <a:r>
              <a:rPr lang="en-US" sz="3600" dirty="0" smtClean="0"/>
              <a:t>That point should be your own opinion.</a:t>
            </a:r>
            <a:endParaRPr lang="en-US" sz="3600" dirty="0"/>
          </a:p>
        </p:txBody>
      </p:sp>
      <p:cxnSp>
        <p:nvCxnSpPr>
          <p:cNvPr id="22" name="Straight Connector 21"/>
          <p:cNvCxnSpPr/>
          <p:nvPr/>
        </p:nvCxnSpPr>
        <p:spPr>
          <a:xfrm>
            <a:off x="5810334" y="4154079"/>
            <a:ext cx="241767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315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10"/>
                                        </p:tgtEl>
                                        <p:attrNameLst>
                                          <p:attrName>ppt_y</p:attrName>
                                        </p:attrNameLst>
                                      </p:cBhvr>
                                      <p:tavLst>
                                        <p:tav tm="0">
                                          <p:val>
                                            <p:strVal val="#ppt_y"/>
                                          </p:val>
                                        </p:tav>
                                        <p:tav tm="100000">
                                          <p:val>
                                            <p:strVal val="#ppt_y"/>
                                          </p:val>
                                        </p:tav>
                                      </p:tavLst>
                                    </p:anim>
                                    <p:anim calcmode="lin" valueType="num">
                                      <p:cBhvr>
                                        <p:cTn id="2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10"/>
                                        </p:tgtEl>
                                      </p:cBhvr>
                                    </p:animEffect>
                                  </p:childTnLst>
                                </p:cTn>
                              </p:par>
                            </p:childTnLst>
                          </p:cTn>
                        </p:par>
                        <p:par>
                          <p:cTn id="25" fill="hold">
                            <p:stCondLst>
                              <p:cond delay="2050"/>
                            </p:stCondLst>
                            <p:childTnLst>
                              <p:par>
                                <p:cTn id="26" presetID="22" presetClass="entr" presetSubtype="8"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Examples</a:t>
            </a:r>
            <a:endParaRPr lang="en-US" dirty="0"/>
          </a:p>
        </p:txBody>
      </p:sp>
      <p:sp>
        <p:nvSpPr>
          <p:cNvPr id="4" name="TextBox 3"/>
          <p:cNvSpPr txBox="1"/>
          <p:nvPr/>
        </p:nvSpPr>
        <p:spPr>
          <a:xfrm>
            <a:off x="1588808" y="1791963"/>
            <a:ext cx="7487467" cy="830997"/>
          </a:xfrm>
          <a:prstGeom prst="rect">
            <a:avLst/>
          </a:prstGeom>
          <a:noFill/>
        </p:spPr>
        <p:txBody>
          <a:bodyPr wrap="square" rtlCol="0">
            <a:spAutoFit/>
          </a:bodyPr>
          <a:lstStyle/>
          <a:p>
            <a:r>
              <a:rPr lang="en-US" sz="2400" i="1" dirty="0" smtClean="0"/>
              <a:t>The Adventures of Tom Sawyer </a:t>
            </a:r>
            <a:r>
              <a:rPr lang="en-US" sz="2400" dirty="0" smtClean="0"/>
              <a:t>was written by Mark Twain in 1876.  </a:t>
            </a:r>
            <a:endParaRPr lang="en-US" sz="2400" i="1" dirty="0"/>
          </a:p>
        </p:txBody>
      </p:sp>
      <p:sp>
        <p:nvSpPr>
          <p:cNvPr id="5" name="TextBox 4"/>
          <p:cNvSpPr txBox="1"/>
          <p:nvPr/>
        </p:nvSpPr>
        <p:spPr>
          <a:xfrm>
            <a:off x="1588808" y="3165037"/>
            <a:ext cx="7469135" cy="830997"/>
          </a:xfrm>
          <a:prstGeom prst="rect">
            <a:avLst/>
          </a:prstGeom>
          <a:noFill/>
        </p:spPr>
        <p:txBody>
          <a:bodyPr wrap="square" rtlCol="0">
            <a:spAutoFit/>
          </a:bodyPr>
          <a:lstStyle/>
          <a:p>
            <a:r>
              <a:rPr lang="en-US" sz="2400" dirty="0" smtClean="0"/>
              <a:t>Some people think that </a:t>
            </a:r>
            <a:r>
              <a:rPr lang="en-US" sz="2400" i="1" dirty="0" smtClean="0"/>
              <a:t>The Adventures of Tom Sawyer </a:t>
            </a:r>
            <a:r>
              <a:rPr lang="en-US" sz="2400" dirty="0" smtClean="0"/>
              <a:t>is Mark Twain’s best novel.  </a:t>
            </a:r>
            <a:endParaRPr lang="en-US" sz="2400" i="1" dirty="0"/>
          </a:p>
        </p:txBody>
      </p:sp>
      <p:sp>
        <p:nvSpPr>
          <p:cNvPr id="6" name="TextBox 5"/>
          <p:cNvSpPr txBox="1"/>
          <p:nvPr/>
        </p:nvSpPr>
        <p:spPr>
          <a:xfrm>
            <a:off x="1588808" y="4365526"/>
            <a:ext cx="6940822" cy="461665"/>
          </a:xfrm>
          <a:prstGeom prst="rect">
            <a:avLst/>
          </a:prstGeom>
          <a:noFill/>
        </p:spPr>
        <p:txBody>
          <a:bodyPr wrap="none" rtlCol="0">
            <a:spAutoFit/>
          </a:bodyPr>
          <a:lstStyle/>
          <a:p>
            <a:r>
              <a:rPr lang="en-US" sz="2400" i="1" dirty="0" smtClean="0"/>
              <a:t>The Adventures of Tom Sawyer </a:t>
            </a:r>
            <a:r>
              <a:rPr lang="en-US" sz="2400" dirty="0" smtClean="0"/>
              <a:t>is Mark Twain’s best novel.  </a:t>
            </a:r>
            <a:endParaRPr lang="en-US" sz="2400" i="1" dirty="0"/>
          </a:p>
        </p:txBody>
      </p:sp>
      <p:sp>
        <p:nvSpPr>
          <p:cNvPr id="7" name="TextBox 6"/>
          <p:cNvSpPr txBox="1"/>
          <p:nvPr/>
        </p:nvSpPr>
        <p:spPr>
          <a:xfrm>
            <a:off x="1972313" y="5453137"/>
            <a:ext cx="7085630" cy="830997"/>
          </a:xfrm>
          <a:prstGeom prst="rect">
            <a:avLst/>
          </a:prstGeom>
          <a:noFill/>
        </p:spPr>
        <p:txBody>
          <a:bodyPr wrap="square" rtlCol="0">
            <a:spAutoFit/>
          </a:bodyPr>
          <a:lstStyle/>
          <a:p>
            <a:r>
              <a:rPr lang="en-US" sz="2400" i="1" dirty="0" smtClean="0"/>
              <a:t>The Adventures of Tom Sawyer </a:t>
            </a:r>
            <a:r>
              <a:rPr lang="en-US" sz="2400" dirty="0" smtClean="0"/>
              <a:t>is Mark Twain’s best novel because of its use of satire, imagery, and symbolism.  </a:t>
            </a:r>
            <a:endParaRPr lang="en-US" sz="2400" i="1" dirty="0"/>
          </a:p>
        </p:txBody>
      </p:sp>
      <p:sp>
        <p:nvSpPr>
          <p:cNvPr id="8" name="TextBox 7"/>
          <p:cNvSpPr txBox="1"/>
          <p:nvPr/>
        </p:nvSpPr>
        <p:spPr>
          <a:xfrm>
            <a:off x="117763" y="1921999"/>
            <a:ext cx="1095172" cy="461665"/>
          </a:xfrm>
          <a:prstGeom prst="rect">
            <a:avLst/>
          </a:prstGeom>
          <a:noFill/>
        </p:spPr>
        <p:txBody>
          <a:bodyPr wrap="none" rtlCol="0">
            <a:spAutoFit/>
          </a:bodyPr>
          <a:lstStyle/>
          <a:p>
            <a:r>
              <a:rPr lang="en-US" sz="2400" dirty="0" smtClean="0">
                <a:solidFill>
                  <a:srgbClr val="FF0000"/>
                </a:solidFill>
                <a:latin typeface="Arial"/>
                <a:cs typeface="Arial"/>
              </a:rPr>
              <a:t>WEAK</a:t>
            </a:r>
            <a:endParaRPr lang="en-US" dirty="0">
              <a:solidFill>
                <a:srgbClr val="FF0000"/>
              </a:solidFill>
              <a:latin typeface="Arial"/>
              <a:cs typeface="Arial"/>
            </a:endParaRPr>
          </a:p>
        </p:txBody>
      </p:sp>
      <p:sp>
        <p:nvSpPr>
          <p:cNvPr id="9" name="TextBox 8"/>
          <p:cNvSpPr txBox="1"/>
          <p:nvPr/>
        </p:nvSpPr>
        <p:spPr>
          <a:xfrm>
            <a:off x="117763" y="3366632"/>
            <a:ext cx="1095172" cy="461665"/>
          </a:xfrm>
          <a:prstGeom prst="rect">
            <a:avLst/>
          </a:prstGeom>
          <a:noFill/>
        </p:spPr>
        <p:txBody>
          <a:bodyPr wrap="none" rtlCol="0">
            <a:spAutoFit/>
          </a:bodyPr>
          <a:lstStyle/>
          <a:p>
            <a:r>
              <a:rPr lang="en-US" sz="2400" dirty="0" smtClean="0">
                <a:solidFill>
                  <a:srgbClr val="FF0000"/>
                </a:solidFill>
                <a:latin typeface="Arial"/>
                <a:cs typeface="Arial"/>
              </a:rPr>
              <a:t>WEAK</a:t>
            </a:r>
            <a:endParaRPr lang="en-US" dirty="0">
              <a:solidFill>
                <a:srgbClr val="FF0000"/>
              </a:solidFill>
              <a:latin typeface="Arial"/>
              <a:cs typeface="Arial"/>
            </a:endParaRPr>
          </a:p>
        </p:txBody>
      </p:sp>
      <p:sp>
        <p:nvSpPr>
          <p:cNvPr id="10" name="TextBox 9"/>
          <p:cNvSpPr txBox="1"/>
          <p:nvPr/>
        </p:nvSpPr>
        <p:spPr>
          <a:xfrm>
            <a:off x="87526" y="4365526"/>
            <a:ext cx="1501282" cy="461665"/>
          </a:xfrm>
          <a:prstGeom prst="rect">
            <a:avLst/>
          </a:prstGeom>
          <a:noFill/>
        </p:spPr>
        <p:txBody>
          <a:bodyPr wrap="none" rtlCol="0">
            <a:spAutoFit/>
          </a:bodyPr>
          <a:lstStyle/>
          <a:p>
            <a:r>
              <a:rPr lang="en-US" sz="2400" dirty="0" smtClean="0">
                <a:solidFill>
                  <a:srgbClr val="00E000"/>
                </a:solidFill>
                <a:latin typeface="Arial"/>
                <a:cs typeface="Arial"/>
              </a:rPr>
              <a:t>STRONG</a:t>
            </a:r>
            <a:endParaRPr lang="en-US" sz="2400" dirty="0">
              <a:solidFill>
                <a:srgbClr val="00E000"/>
              </a:solidFill>
              <a:latin typeface="Arial"/>
              <a:cs typeface="Arial"/>
            </a:endParaRPr>
          </a:p>
        </p:txBody>
      </p:sp>
      <p:sp>
        <p:nvSpPr>
          <p:cNvPr id="11" name="TextBox 10"/>
          <p:cNvSpPr txBox="1"/>
          <p:nvPr/>
        </p:nvSpPr>
        <p:spPr>
          <a:xfrm>
            <a:off x="0" y="5613409"/>
            <a:ext cx="1928833" cy="461665"/>
          </a:xfrm>
          <a:prstGeom prst="rect">
            <a:avLst/>
          </a:prstGeom>
          <a:noFill/>
        </p:spPr>
        <p:txBody>
          <a:bodyPr wrap="none" rtlCol="0">
            <a:spAutoFit/>
          </a:bodyPr>
          <a:lstStyle/>
          <a:p>
            <a:r>
              <a:rPr lang="en-US" sz="2400" dirty="0" smtClean="0">
                <a:solidFill>
                  <a:srgbClr val="008000"/>
                </a:solidFill>
                <a:latin typeface="Arial"/>
                <a:cs typeface="Arial"/>
              </a:rPr>
              <a:t>STRONGER</a:t>
            </a:r>
            <a:endParaRPr lang="en-US" sz="2400" dirty="0">
              <a:solidFill>
                <a:srgbClr val="008000"/>
              </a:solidFill>
              <a:latin typeface="Arial"/>
              <a:cs typeface="Aria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50000" decel="5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accel="50000" decel="5000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accel="50000" decel="5000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32"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strVal val="4*#ppt_w"/>
                                          </p:val>
                                        </p:tav>
                                        <p:tav tm="100000">
                                          <p:val>
                                            <p:strVal val="#ppt_w"/>
                                          </p:val>
                                        </p:tav>
                                      </p:tavLst>
                                    </p:anim>
                                    <p:anim calcmode="lin" valueType="num">
                                      <p:cBhvr>
                                        <p:cTn id="29"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32"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strVal val="4*#ppt_w"/>
                                          </p:val>
                                        </p:tav>
                                        <p:tav tm="100000">
                                          <p:val>
                                            <p:strVal val="#ppt_w"/>
                                          </p:val>
                                        </p:tav>
                                      </p:tavLst>
                                    </p:anim>
                                    <p:anim calcmode="lin" valueType="num">
                                      <p:cBhvr>
                                        <p:cTn id="35" dur="500" fill="hold"/>
                                        <p:tgtEl>
                                          <p:spTgt spid="9"/>
                                        </p:tgtEl>
                                        <p:attrNameLst>
                                          <p:attrName>ppt_h</p:attrName>
                                        </p:attrNameLst>
                                      </p:cBhvr>
                                      <p:tavLst>
                                        <p:tav tm="0">
                                          <p:val>
                                            <p:strVal val="4*#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32"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strVal val="4*#ppt_w"/>
                                          </p:val>
                                        </p:tav>
                                        <p:tav tm="100000">
                                          <p:val>
                                            <p:strVal val="#ppt_w"/>
                                          </p:val>
                                        </p:tav>
                                      </p:tavLst>
                                    </p:anim>
                                    <p:anim calcmode="lin" valueType="num">
                                      <p:cBhvr>
                                        <p:cTn id="41" dur="500" fill="hold"/>
                                        <p:tgtEl>
                                          <p:spTgt spid="10"/>
                                        </p:tgtEl>
                                        <p:attrNameLst>
                                          <p:attrName>ppt_h</p:attrName>
                                        </p:attrNameLst>
                                      </p:cBhvr>
                                      <p:tavLst>
                                        <p:tav tm="0">
                                          <p:val>
                                            <p:strVal val="4*#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32"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strVal val="4*#ppt_w"/>
                                          </p:val>
                                        </p:tav>
                                        <p:tav tm="100000">
                                          <p:val>
                                            <p:strVal val="#ppt_w"/>
                                          </p:val>
                                        </p:tav>
                                      </p:tavLst>
                                    </p:anim>
                                    <p:anim calcmode="lin" valueType="num">
                                      <p:cBhvr>
                                        <p:cTn id="47" dur="500" fill="hold"/>
                                        <p:tgtEl>
                                          <p:spTgt spid="1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introductory paragraph with a weak thesis</a:t>
            </a:r>
            <a:endParaRPr lang="en-US" dirty="0"/>
          </a:p>
        </p:txBody>
      </p:sp>
      <p:sp>
        <p:nvSpPr>
          <p:cNvPr id="3" name="Rectangle 2"/>
          <p:cNvSpPr/>
          <p:nvPr/>
        </p:nvSpPr>
        <p:spPr>
          <a:xfrm>
            <a:off x="0" y="2413338"/>
            <a:ext cx="9143999" cy="3046988"/>
          </a:xfrm>
          <a:prstGeom prst="rect">
            <a:avLst/>
          </a:prstGeom>
        </p:spPr>
        <p:txBody>
          <a:bodyPr wrap="square">
            <a:spAutoFit/>
          </a:bodyPr>
          <a:lstStyle/>
          <a:p>
            <a:pPr algn="ctr"/>
            <a:r>
              <a:rPr lang="en-US" sz="3200" dirty="0" smtClean="0"/>
              <a:t>Many people believe that Dominican Republic is a wonderful vacation spot. It offers great beaches with beautiful sands and lots of attractive activities for people of all ages. That’s why people from all over the world make this part of the world their favorite vacation spot. My opinion of it is not quite the same.</a:t>
            </a:r>
            <a:endParaRPr lang="en-US" sz="3200" dirty="0"/>
          </a:p>
        </p:txBody>
      </p:sp>
      <p:grpSp>
        <p:nvGrpSpPr>
          <p:cNvPr id="13" name="Group 12"/>
          <p:cNvGrpSpPr/>
          <p:nvPr/>
        </p:nvGrpSpPr>
        <p:grpSpPr>
          <a:xfrm>
            <a:off x="158755" y="5460326"/>
            <a:ext cx="7824350" cy="586364"/>
            <a:chOff x="158755" y="5460326"/>
            <a:chExt cx="7824350" cy="586364"/>
          </a:xfrm>
        </p:grpSpPr>
        <p:cxnSp>
          <p:nvCxnSpPr>
            <p:cNvPr id="5" name="Straight Connector 4"/>
            <p:cNvCxnSpPr/>
            <p:nvPr/>
          </p:nvCxnSpPr>
          <p:spPr>
            <a:xfrm>
              <a:off x="1973097" y="5460326"/>
              <a:ext cx="6010008"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a:off x="1567696" y="5582237"/>
              <a:ext cx="527312" cy="2834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58755" y="5987639"/>
              <a:ext cx="1530851"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28342" y="5461914"/>
              <a:ext cx="1172116" cy="584776"/>
            </a:xfrm>
            <a:prstGeom prst="rect">
              <a:avLst/>
            </a:prstGeom>
            <a:noFill/>
          </p:spPr>
          <p:txBody>
            <a:bodyPr wrap="none" rtlCol="0">
              <a:spAutoFit/>
            </a:bodyPr>
            <a:lstStyle/>
            <a:p>
              <a:r>
                <a:rPr lang="en-US" sz="3200" spc="100" dirty="0" smtClean="0">
                  <a:solidFill>
                    <a:srgbClr val="FF0000"/>
                  </a:solidFill>
                  <a:latin typeface="Impact"/>
                  <a:cs typeface="Impact"/>
                </a:rPr>
                <a:t>Weak</a:t>
              </a:r>
              <a:endParaRPr lang="en-US" sz="3200" spc="100" dirty="0">
                <a:solidFill>
                  <a:srgbClr val="FF0000"/>
                </a:solidFill>
                <a:latin typeface="Impact"/>
                <a:cs typeface="Impact"/>
              </a:endParaRPr>
            </a:p>
          </p:txBody>
        </p:sp>
      </p:grpSp>
      <p:grpSp>
        <p:nvGrpSpPr>
          <p:cNvPr id="21" name="Group 20"/>
          <p:cNvGrpSpPr/>
          <p:nvPr/>
        </p:nvGrpSpPr>
        <p:grpSpPr>
          <a:xfrm>
            <a:off x="68035" y="1756950"/>
            <a:ext cx="8985244" cy="3703376"/>
            <a:chOff x="68035" y="1756950"/>
            <a:chExt cx="8985244" cy="3703376"/>
          </a:xfrm>
        </p:grpSpPr>
        <p:grpSp>
          <p:nvGrpSpPr>
            <p:cNvPr id="18" name="Group 17"/>
            <p:cNvGrpSpPr/>
            <p:nvPr/>
          </p:nvGrpSpPr>
          <p:grpSpPr>
            <a:xfrm>
              <a:off x="68035" y="1756950"/>
              <a:ext cx="8985244" cy="3255429"/>
              <a:chOff x="68035" y="1756950"/>
              <a:chExt cx="8985244" cy="3255429"/>
            </a:xfrm>
          </p:grpSpPr>
          <p:sp>
            <p:nvSpPr>
              <p:cNvPr id="14" name="Rectangle 13"/>
              <p:cNvSpPr/>
              <p:nvPr/>
            </p:nvSpPr>
            <p:spPr>
              <a:xfrm>
                <a:off x="68035" y="2413338"/>
                <a:ext cx="8985244" cy="2599041"/>
              </a:xfrm>
              <a:prstGeom prst="rect">
                <a:avLst/>
              </a:prstGeom>
              <a:solidFill>
                <a:srgbClr val="FF0000">
                  <a:alpha val="3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a:stCxn id="14" idx="0"/>
              </p:cNvCxnSpPr>
              <p:nvPr/>
            </p:nvCxnSpPr>
            <p:spPr>
              <a:xfrm rot="5400000" flipH="1" flipV="1">
                <a:off x="5399783" y="1179434"/>
                <a:ext cx="394778" cy="2073031"/>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633688" y="1756950"/>
                <a:ext cx="1123750" cy="523220"/>
              </a:xfrm>
              <a:prstGeom prst="rect">
                <a:avLst/>
              </a:prstGeom>
              <a:noFill/>
            </p:spPr>
            <p:txBody>
              <a:bodyPr wrap="none" rtlCol="0">
                <a:spAutoFit/>
              </a:bodyPr>
              <a:lstStyle/>
              <a:p>
                <a:r>
                  <a:rPr lang="en-US" sz="2800" dirty="0" smtClean="0">
                    <a:solidFill>
                      <a:srgbClr val="FF0000"/>
                    </a:solidFill>
                    <a:latin typeface="Impact"/>
                    <a:cs typeface="Impact"/>
                  </a:rPr>
                  <a:t>Vague</a:t>
                </a:r>
                <a:endParaRPr lang="en-US" sz="2800" dirty="0">
                  <a:solidFill>
                    <a:srgbClr val="FF0000"/>
                  </a:solidFill>
                  <a:latin typeface="Impact"/>
                  <a:cs typeface="Impact"/>
                </a:endParaRPr>
              </a:p>
            </p:txBody>
          </p:sp>
        </p:grpSp>
        <p:sp>
          <p:nvSpPr>
            <p:cNvPr id="20" name="Rectangle 19"/>
            <p:cNvSpPr/>
            <p:nvPr/>
          </p:nvSpPr>
          <p:spPr>
            <a:xfrm>
              <a:off x="68035" y="5012379"/>
              <a:ext cx="1757647" cy="447947"/>
            </a:xfrm>
            <a:prstGeom prst="rect">
              <a:avLst/>
            </a:prstGeom>
            <a:solidFill>
              <a:srgbClr val="FF0000">
                <a:alpha val="3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down)">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Simple Thesis Formula</a:t>
            </a:r>
            <a:endParaRPr lang="en-US" dirty="0"/>
          </a:p>
        </p:txBody>
      </p:sp>
      <p:sp>
        <p:nvSpPr>
          <p:cNvPr id="6" name="TextBox 5"/>
          <p:cNvSpPr txBox="1"/>
          <p:nvPr/>
        </p:nvSpPr>
        <p:spPr>
          <a:xfrm>
            <a:off x="574492" y="2257861"/>
            <a:ext cx="7653522" cy="2539157"/>
          </a:xfrm>
          <a:custGeom>
            <a:avLst/>
            <a:gdLst>
              <a:gd name="connsiteX0" fmla="*/ 0 w 8993909"/>
              <a:gd name="connsiteY0" fmla="*/ 0 h 2539157"/>
              <a:gd name="connsiteX1" fmla="*/ 8993909 w 8993909"/>
              <a:gd name="connsiteY1" fmla="*/ 0 h 2539157"/>
              <a:gd name="connsiteX2" fmla="*/ 8993909 w 8993909"/>
              <a:gd name="connsiteY2" fmla="*/ 2539157 h 2539157"/>
              <a:gd name="connsiteX3" fmla="*/ 0 w 8993909"/>
              <a:gd name="connsiteY3" fmla="*/ 2539157 h 2539157"/>
              <a:gd name="connsiteX4" fmla="*/ 0 w 8993909"/>
              <a:gd name="connsiteY4" fmla="*/ 0 h 2539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3909" h="2539157">
                <a:moveTo>
                  <a:pt x="0" y="0"/>
                </a:moveTo>
                <a:lnTo>
                  <a:pt x="8993909" y="0"/>
                </a:lnTo>
                <a:lnTo>
                  <a:pt x="8993909" y="2539157"/>
                </a:lnTo>
                <a:lnTo>
                  <a:pt x="0" y="2539157"/>
                </a:lnTo>
                <a:lnTo>
                  <a:pt x="0" y="0"/>
                </a:lnTo>
                <a:close/>
              </a:path>
            </a:pathLst>
          </a:custGeom>
          <a:noFill/>
        </p:spPr>
        <p:txBody>
          <a:bodyPr wrap="square" rtlCol="0">
            <a:spAutoFit/>
          </a:bodyPr>
          <a:lstStyle/>
          <a:p>
            <a:pPr>
              <a:lnSpc>
                <a:spcPct val="150000"/>
              </a:lnSpc>
            </a:pPr>
            <a:r>
              <a:rPr lang="en-US" sz="3600" b="1" dirty="0" smtClean="0">
                <a:solidFill>
                  <a:schemeClr val="accent2">
                    <a:lumMod val="75000"/>
                    <a:lumOff val="25000"/>
                  </a:schemeClr>
                </a:solidFill>
              </a:rPr>
              <a:t>Although</a:t>
            </a:r>
            <a:r>
              <a:rPr lang="en-US" sz="3600" dirty="0" smtClean="0"/>
              <a:t> </a:t>
            </a:r>
            <a:r>
              <a:rPr lang="en-US" sz="2000" u="sng" dirty="0" smtClean="0"/>
              <a:t>counter argument</a:t>
            </a:r>
            <a:r>
              <a:rPr lang="en-US" sz="3600" dirty="0" smtClean="0">
                <a:solidFill>
                  <a:srgbClr val="AF0C0C"/>
                </a:solidFill>
              </a:rPr>
              <a:t>,</a:t>
            </a:r>
            <a:r>
              <a:rPr lang="en-US" sz="3600" dirty="0" smtClean="0"/>
              <a:t> </a:t>
            </a:r>
            <a:r>
              <a:rPr lang="en-US" sz="3600" b="1" dirty="0" smtClean="0">
                <a:solidFill>
                  <a:srgbClr val="AF0C0C"/>
                </a:solidFill>
              </a:rPr>
              <a:t>actually</a:t>
            </a:r>
            <a:r>
              <a:rPr lang="en-US" sz="3600" dirty="0" smtClean="0"/>
              <a:t> </a:t>
            </a:r>
            <a:r>
              <a:rPr lang="en-US" sz="2000" u="sng" dirty="0" smtClean="0"/>
              <a:t>your argument </a:t>
            </a:r>
            <a:r>
              <a:rPr lang="en-US" sz="3600" b="1" dirty="0" smtClean="0">
                <a:solidFill>
                  <a:srgbClr val="AF0C0C"/>
                </a:solidFill>
              </a:rPr>
              <a:t>because</a:t>
            </a:r>
            <a:r>
              <a:rPr lang="en-US" sz="3600" dirty="0" smtClean="0"/>
              <a:t>  </a:t>
            </a:r>
            <a:r>
              <a:rPr lang="en-US" sz="2000" u="sng" dirty="0" smtClean="0"/>
              <a:t>1</a:t>
            </a:r>
            <a:r>
              <a:rPr lang="en-US" sz="2000" u="sng" baseline="30000" dirty="0" smtClean="0"/>
              <a:t>st</a:t>
            </a:r>
            <a:r>
              <a:rPr lang="en-US" sz="2000" u="sng" dirty="0" smtClean="0"/>
              <a:t> supporting idea</a:t>
            </a:r>
            <a:r>
              <a:rPr lang="en-US" sz="3600" dirty="0" smtClean="0">
                <a:solidFill>
                  <a:srgbClr val="AF0C0C"/>
                </a:solidFill>
              </a:rPr>
              <a:t>,</a:t>
            </a:r>
            <a:r>
              <a:rPr lang="en-US" sz="3600" dirty="0" smtClean="0"/>
              <a:t> </a:t>
            </a:r>
            <a:r>
              <a:rPr lang="en-US" sz="2000" u="sng" dirty="0" smtClean="0"/>
              <a:t>2</a:t>
            </a:r>
            <a:r>
              <a:rPr lang="en-US" sz="2000" u="sng" baseline="30000" dirty="0" smtClean="0"/>
              <a:t>nd</a:t>
            </a:r>
            <a:r>
              <a:rPr lang="en-US" sz="2000" u="sng" dirty="0" smtClean="0"/>
              <a:t> supporting Idea</a:t>
            </a:r>
            <a:r>
              <a:rPr lang="en-US" sz="3600" dirty="0" smtClean="0">
                <a:solidFill>
                  <a:srgbClr val="AF0C0C"/>
                </a:solidFill>
              </a:rPr>
              <a:t>,</a:t>
            </a:r>
            <a:r>
              <a:rPr lang="en-US" sz="3600" dirty="0" smtClean="0"/>
              <a:t> </a:t>
            </a:r>
            <a:r>
              <a:rPr lang="en-US" sz="3600" b="1" dirty="0" smtClean="0">
                <a:solidFill>
                  <a:srgbClr val="AF0C0C"/>
                </a:solidFill>
              </a:rPr>
              <a:t>and</a:t>
            </a:r>
            <a:r>
              <a:rPr lang="en-US" sz="3600" dirty="0" smtClean="0"/>
              <a:t> </a:t>
            </a:r>
            <a:r>
              <a:rPr lang="en-US" sz="2000" u="sng" dirty="0" smtClean="0"/>
              <a:t>3</a:t>
            </a:r>
            <a:r>
              <a:rPr lang="en-US" sz="2000" u="sng" baseline="30000" dirty="0" smtClean="0"/>
              <a:t>rd</a:t>
            </a:r>
            <a:r>
              <a:rPr lang="en-US" sz="2000" u="sng" dirty="0" smtClean="0"/>
              <a:t> supporting idea</a:t>
            </a:r>
            <a:r>
              <a:rPr lang="en-US" sz="2000" u="sng" dirty="0" smtClean="0">
                <a:solidFill>
                  <a:srgbClr val="AF0C0C"/>
                </a:solidFill>
              </a:rPr>
              <a:t>.</a:t>
            </a:r>
            <a:endParaRPr lang="en-US" sz="2000" u="sng" dirty="0">
              <a:solidFill>
                <a:srgbClr val="AF0C0C"/>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33292"/>
            <a:ext cx="7313613" cy="868362"/>
          </a:xfrm>
        </p:spPr>
        <p:txBody>
          <a:bodyPr/>
          <a:lstStyle/>
          <a:p>
            <a:r>
              <a:rPr lang="en-US" dirty="0" smtClean="0"/>
              <a:t>Try it</a:t>
            </a:r>
            <a:r>
              <a:rPr lang="en-US" dirty="0" smtClean="0"/>
              <a:t>!    Prompts</a:t>
            </a:r>
            <a:endParaRPr lang="en-US" dirty="0"/>
          </a:p>
        </p:txBody>
      </p:sp>
      <p:sp>
        <p:nvSpPr>
          <p:cNvPr id="5" name="Content Placeholder 4"/>
          <p:cNvSpPr>
            <a:spLocks noGrp="1"/>
          </p:cNvSpPr>
          <p:nvPr>
            <p:ph idx="1"/>
          </p:nvPr>
        </p:nvSpPr>
        <p:spPr>
          <a:xfrm>
            <a:off x="148066" y="1390477"/>
            <a:ext cx="8850878" cy="4056062"/>
          </a:xfrm>
        </p:spPr>
        <p:txBody>
          <a:bodyPr>
            <a:noAutofit/>
          </a:bodyPr>
          <a:lstStyle/>
          <a:p>
            <a:r>
              <a:rPr lang="en-US" sz="2300" dirty="0" smtClean="0"/>
              <a:t>What are three things about Los Angeles Valley College you believe should be changed? Why?</a:t>
            </a:r>
          </a:p>
          <a:p>
            <a:r>
              <a:rPr lang="en-US" sz="2300" dirty="0" smtClean="0"/>
              <a:t>What do you believe are the benefits of daily exercise?</a:t>
            </a:r>
          </a:p>
          <a:p>
            <a:r>
              <a:rPr lang="en-US" sz="2300" dirty="0" smtClean="0"/>
              <a:t>Are online courses better than traditional course? Why or why not?</a:t>
            </a:r>
          </a:p>
          <a:p>
            <a:r>
              <a:rPr lang="en-US" sz="2300" dirty="0" smtClean="0"/>
              <a:t>Do you believe that television has more of a negative or positive impact on society? Why or why not?</a:t>
            </a:r>
          </a:p>
          <a:p>
            <a:r>
              <a:rPr lang="en-US" sz="2300" dirty="0" smtClean="0"/>
              <a:t>What age do you think is more appropriate for someone to be able to get their driver’s license, and why?</a:t>
            </a:r>
          </a:p>
          <a:p>
            <a:r>
              <a:rPr lang="en-US" sz="2300" dirty="0" smtClean="0"/>
              <a:t>What do you think should be the main priorities for California’s budget?</a:t>
            </a:r>
          </a:p>
          <a:p>
            <a:endParaRPr lang="en-US" sz="2300"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Try it!</a:t>
            </a:r>
            <a:endParaRPr lang="en-US" dirty="0"/>
          </a:p>
        </p:txBody>
      </p:sp>
      <p:sp>
        <p:nvSpPr>
          <p:cNvPr id="11" name="Text Placeholder 10"/>
          <p:cNvSpPr>
            <a:spLocks noGrp="1"/>
          </p:cNvSpPr>
          <p:nvPr>
            <p:ph type="body" idx="1"/>
          </p:nvPr>
        </p:nvSpPr>
        <p:spPr/>
        <p:txBody>
          <a:bodyPr>
            <a:normAutofit lnSpcReduction="10000"/>
          </a:bodyPr>
          <a:lstStyle/>
          <a:p>
            <a:r>
              <a:rPr lang="en-US" dirty="0" smtClean="0"/>
              <a:t>With your group, discuss the topic you have been given. Then on your own, write a </a:t>
            </a:r>
            <a:r>
              <a:rPr lang="en-US" b="1" dirty="0" smtClean="0"/>
              <a:t>Complete Thesis</a:t>
            </a:r>
            <a:r>
              <a:rPr lang="en-US" dirty="0" smtClean="0"/>
              <a:t> based on the prompt.</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iterate type="lt">
                                    <p:tmPct val="10000"/>
                                  </p:iterate>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444171" y="1602679"/>
            <a:ext cx="8011768" cy="646331"/>
          </a:xfrm>
          <a:prstGeom prst="rect">
            <a:avLst/>
          </a:prstGeom>
          <a:noFill/>
        </p:spPr>
        <p:txBody>
          <a:bodyPr wrap="square" rtlCol="0">
            <a:spAutoFit/>
          </a:bodyPr>
          <a:lstStyle/>
          <a:p>
            <a:pPr algn="ctr"/>
            <a:r>
              <a:rPr lang="en-US" sz="3600" dirty="0" smtClean="0">
                <a:solidFill>
                  <a:schemeClr val="accent2">
                    <a:lumMod val="75000"/>
                    <a:lumOff val="25000"/>
                  </a:schemeClr>
                </a:solidFill>
              </a:rPr>
              <a:t>Thanks for attending!</a:t>
            </a:r>
            <a:endParaRPr lang="en-US" sz="3600" dirty="0">
              <a:solidFill>
                <a:schemeClr val="accent2">
                  <a:lumMod val="75000"/>
                  <a:lumOff val="25000"/>
                </a:schemeClr>
              </a:solidFill>
            </a:endParaRPr>
          </a:p>
        </p:txBody>
      </p:sp>
      <p:sp>
        <p:nvSpPr>
          <p:cNvPr id="3" name="TextBox 2"/>
          <p:cNvSpPr txBox="1"/>
          <p:nvPr/>
        </p:nvSpPr>
        <p:spPr>
          <a:xfrm>
            <a:off x="846620" y="2803330"/>
            <a:ext cx="6843512" cy="2031325"/>
          </a:xfrm>
          <a:prstGeom prst="rect">
            <a:avLst/>
          </a:prstGeom>
          <a:noFill/>
        </p:spPr>
        <p:txBody>
          <a:bodyPr wrap="square" rtlCol="0">
            <a:spAutoFit/>
          </a:bodyPr>
          <a:lstStyle/>
          <a:p>
            <a:r>
              <a:rPr lang="en-US" dirty="0" smtClean="0"/>
              <a:t>Let’s Watch this video and think of 3 secrets of success. </a:t>
            </a:r>
          </a:p>
          <a:p>
            <a:endParaRPr lang="en-US" dirty="0" smtClean="0"/>
          </a:p>
          <a:p>
            <a:r>
              <a:rPr lang="en-US" dirty="0" smtClean="0"/>
              <a:t>Then try to create a clear, strong COMPLETE Thesis Statement:</a:t>
            </a:r>
          </a:p>
          <a:p>
            <a:endParaRPr lang="en-US" dirty="0" smtClean="0"/>
          </a:p>
          <a:p>
            <a:endParaRPr lang="en-US" dirty="0" smtClean="0"/>
          </a:p>
          <a:p>
            <a:endParaRPr lang="en-US" dirty="0" smtClean="0"/>
          </a:p>
          <a:p>
            <a:endParaRPr lang="en-US" dirty="0"/>
          </a:p>
        </p:txBody>
      </p:sp>
      <p:sp>
        <p:nvSpPr>
          <p:cNvPr id="4" name="TextBox 3"/>
          <p:cNvSpPr txBox="1"/>
          <p:nvPr/>
        </p:nvSpPr>
        <p:spPr>
          <a:xfrm>
            <a:off x="444171" y="4465323"/>
            <a:ext cx="8394945" cy="369332"/>
          </a:xfrm>
          <a:prstGeom prst="rect">
            <a:avLst/>
          </a:prstGeom>
          <a:noFill/>
        </p:spPr>
        <p:txBody>
          <a:bodyPr wrap="square" rtlCol="0">
            <a:spAutoFit/>
          </a:bodyPr>
          <a:lstStyle/>
          <a:p>
            <a:r>
              <a:rPr lang="en-US" dirty="0" err="1" smtClean="0"/>
              <a:t>http://www.ted.com/talks/richard_st_john_success_is_a_continuous_journey.html</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14401" y="503238"/>
            <a:ext cx="6755574" cy="868362"/>
          </a:xfrm>
        </p:spPr>
        <p:txBody>
          <a:bodyPr/>
          <a:lstStyle/>
          <a:p>
            <a:r>
              <a:rPr lang="en-US" dirty="0" smtClean="0"/>
              <a:t>A thesis statement is…</a:t>
            </a:r>
            <a:endParaRPr lang="en-US" dirty="0"/>
          </a:p>
        </p:txBody>
      </p:sp>
      <p:sp>
        <p:nvSpPr>
          <p:cNvPr id="5" name="Content Placeholder 4"/>
          <p:cNvSpPr>
            <a:spLocks noGrp="1"/>
          </p:cNvSpPr>
          <p:nvPr>
            <p:ph idx="1"/>
          </p:nvPr>
        </p:nvSpPr>
        <p:spPr>
          <a:xfrm>
            <a:off x="322522" y="1735138"/>
            <a:ext cx="6601621" cy="4056062"/>
          </a:xfrm>
        </p:spPr>
        <p:txBody>
          <a:bodyPr>
            <a:normAutofit/>
          </a:bodyPr>
          <a:lstStyle/>
          <a:p>
            <a:r>
              <a:rPr lang="en-US" dirty="0" smtClean="0"/>
              <a:t>A sentence that goes at the end of your introductory paragraph. </a:t>
            </a:r>
            <a:r>
              <a:rPr lang="en-US" dirty="0" smtClean="0">
                <a:solidFill>
                  <a:schemeClr val="accent3"/>
                </a:solidFill>
              </a:rPr>
              <a:t>IT IS THE </a:t>
            </a:r>
            <a:r>
              <a:rPr lang="en-US" b="1" dirty="0" smtClean="0">
                <a:solidFill>
                  <a:schemeClr val="accent3"/>
                </a:solidFill>
              </a:rPr>
              <a:t>LAST</a:t>
            </a:r>
            <a:r>
              <a:rPr lang="en-US" dirty="0" smtClean="0">
                <a:solidFill>
                  <a:schemeClr val="accent3"/>
                </a:solidFill>
              </a:rPr>
              <a:t> SENTENCE OF INTRODUCTION</a:t>
            </a:r>
          </a:p>
          <a:p>
            <a:r>
              <a:rPr lang="en-US" dirty="0" smtClean="0"/>
              <a:t>The </a:t>
            </a:r>
            <a:r>
              <a:rPr lang="en-US" b="1" dirty="0" smtClean="0">
                <a:solidFill>
                  <a:srgbClr val="7A500A"/>
                </a:solidFill>
              </a:rPr>
              <a:t>main idea </a:t>
            </a:r>
            <a:r>
              <a:rPr lang="en-US" dirty="0" smtClean="0"/>
              <a:t>of the whole essay.</a:t>
            </a:r>
          </a:p>
          <a:p>
            <a:r>
              <a:rPr lang="en-US" dirty="0" smtClean="0"/>
              <a:t>A debatable statement, </a:t>
            </a:r>
            <a:r>
              <a:rPr lang="en-US" b="1" dirty="0" smtClean="0">
                <a:solidFill>
                  <a:srgbClr val="7A500A"/>
                </a:solidFill>
              </a:rPr>
              <a:t>the author’s argument </a:t>
            </a:r>
            <a:r>
              <a:rPr lang="en-US" dirty="0" smtClean="0"/>
              <a:t>/opinion.</a:t>
            </a:r>
          </a:p>
          <a:p>
            <a:r>
              <a:rPr lang="en-US" dirty="0" smtClean="0"/>
              <a:t>It is usually 1 sentence or 2 max.</a:t>
            </a:r>
          </a:p>
          <a:p>
            <a:pPr>
              <a:buNone/>
            </a:pPr>
            <a:r>
              <a:rPr lang="en-US" dirty="0" smtClean="0"/>
              <a:t> </a:t>
            </a:r>
            <a:endParaRPr lang="en-US" dirty="0"/>
          </a:p>
        </p:txBody>
      </p:sp>
      <p:pic>
        <p:nvPicPr>
          <p:cNvPr id="6" name="Picture 5"/>
          <p:cNvPicPr>
            <a:picLocks noChangeAspect="1"/>
          </p:cNvPicPr>
          <p:nvPr/>
        </p:nvPicPr>
        <p:blipFill>
          <a:blip r:embed="rId2"/>
          <a:stretch>
            <a:fillRect/>
          </a:stretch>
        </p:blipFill>
        <p:spPr>
          <a:xfrm>
            <a:off x="6604000" y="1371600"/>
            <a:ext cx="2540000" cy="2761092"/>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solidFill>
                  <a:srgbClr val="008000"/>
                </a:solidFill>
                <a:latin typeface="Chalkboard"/>
                <a:cs typeface="Chalkboard"/>
              </a:rPr>
              <a:t>What does a thesis statement do?</a:t>
            </a:r>
            <a:endParaRPr lang="en-US" sz="4300" dirty="0">
              <a:solidFill>
                <a:srgbClr val="008000"/>
              </a:solidFill>
              <a:latin typeface="Chalkboard"/>
              <a:cs typeface="Chalkboard"/>
            </a:endParaRPr>
          </a:p>
        </p:txBody>
      </p:sp>
      <p:sp>
        <p:nvSpPr>
          <p:cNvPr id="3" name="Content Placeholder 2"/>
          <p:cNvSpPr>
            <a:spLocks noGrp="1"/>
          </p:cNvSpPr>
          <p:nvPr>
            <p:ph idx="1"/>
          </p:nvPr>
        </p:nvSpPr>
        <p:spPr>
          <a:xfrm>
            <a:off x="362837" y="1735138"/>
            <a:ext cx="8194072" cy="3098961"/>
          </a:xfrm>
        </p:spPr>
        <p:txBody>
          <a:bodyPr>
            <a:normAutofit fontScale="92500" lnSpcReduction="20000"/>
          </a:bodyPr>
          <a:lstStyle/>
          <a:p>
            <a:pPr>
              <a:buNone/>
            </a:pPr>
            <a:r>
              <a:rPr lang="en-US" b="1" dirty="0" smtClean="0">
                <a:solidFill>
                  <a:srgbClr val="5FB1FB"/>
                </a:solidFill>
              </a:rPr>
              <a:t>A thesis statement…</a:t>
            </a:r>
            <a:r>
              <a:rPr lang="en-US" dirty="0" smtClean="0"/>
              <a:t> </a:t>
            </a:r>
          </a:p>
          <a:p>
            <a:r>
              <a:rPr lang="en-US" dirty="0" smtClean="0"/>
              <a:t>provides the point you (the authors) want to prove. </a:t>
            </a:r>
          </a:p>
          <a:p>
            <a:r>
              <a:rPr lang="en-US" dirty="0" smtClean="0"/>
              <a:t>presents your argument in a concise form.</a:t>
            </a:r>
          </a:p>
          <a:p>
            <a:r>
              <a:rPr lang="en-US" i="1" dirty="0" smtClean="0"/>
              <a:t>can </a:t>
            </a:r>
            <a:r>
              <a:rPr lang="en-US" dirty="0" smtClean="0"/>
              <a:t>provide the opposite point of view.</a:t>
            </a:r>
          </a:p>
          <a:p>
            <a:r>
              <a:rPr lang="en-US" dirty="0" smtClean="0"/>
              <a:t>gives the structure your essay will follow; it is </a:t>
            </a:r>
          </a:p>
          <a:p>
            <a:pPr>
              <a:buNone/>
            </a:pPr>
            <a:r>
              <a:rPr lang="en-US" dirty="0" smtClean="0"/>
              <a:t>        like a roadmap that tells what to expect next.</a:t>
            </a:r>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p:cNvPicPr>
            <a:picLocks noChangeAspect="1"/>
          </p:cNvPicPr>
          <p:nvPr/>
        </p:nvPicPr>
        <p:blipFill>
          <a:blip r:embed="rId2"/>
          <a:stretch>
            <a:fillRect/>
          </a:stretch>
        </p:blipFill>
        <p:spPr>
          <a:xfrm>
            <a:off x="604729" y="4455243"/>
            <a:ext cx="2522222" cy="2522222"/>
          </a:xfrm>
          <a:prstGeom prst="rect">
            <a:avLst/>
          </a:prstGeom>
        </p:spPr>
      </p:pic>
      <p:pic>
        <p:nvPicPr>
          <p:cNvPr id="5" name="Picture 4"/>
          <p:cNvPicPr>
            <a:picLocks noChangeAspect="1"/>
          </p:cNvPicPr>
          <p:nvPr/>
        </p:nvPicPr>
        <p:blipFill>
          <a:blip r:embed="rId3"/>
          <a:stretch>
            <a:fillRect/>
          </a:stretch>
        </p:blipFill>
        <p:spPr>
          <a:xfrm>
            <a:off x="6319415" y="4834099"/>
            <a:ext cx="2824586" cy="2023901"/>
          </a:xfrm>
          <a:prstGeom prst="rect">
            <a:avLst/>
          </a:prstGeom>
        </p:spPr>
      </p:pic>
      <p:sp>
        <p:nvSpPr>
          <p:cNvPr id="8" name="TextBox 7"/>
          <p:cNvSpPr txBox="1"/>
          <p:nvPr/>
        </p:nvSpPr>
        <p:spPr>
          <a:xfrm>
            <a:off x="3577977" y="5039868"/>
            <a:ext cx="2348363" cy="1477328"/>
          </a:xfrm>
          <a:prstGeom prst="rect">
            <a:avLst/>
          </a:prstGeom>
          <a:noFill/>
        </p:spPr>
        <p:txBody>
          <a:bodyPr wrap="square" rtlCol="0">
            <a:spAutoFit/>
          </a:bodyPr>
          <a:lstStyle/>
          <a:p>
            <a:r>
              <a:rPr lang="en-US" dirty="0" smtClean="0"/>
              <a:t>Thesis  is also said to be like an umbrella that covers all the main ideas of the essay.</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75000"/>
                  </a:schemeClr>
                </a:solidFill>
              </a:rPr>
              <a:t>Are there different types of thesis statements?</a:t>
            </a:r>
            <a:endParaRPr lang="en-US" dirty="0">
              <a:solidFill>
                <a:schemeClr val="accent4">
                  <a:lumMod val="75000"/>
                </a:schemeClr>
              </a:solidFill>
            </a:endParaRPr>
          </a:p>
        </p:txBody>
      </p:sp>
      <p:sp>
        <p:nvSpPr>
          <p:cNvPr id="10" name="Content Placeholder 9"/>
          <p:cNvSpPr>
            <a:spLocks noGrp="1"/>
          </p:cNvSpPr>
          <p:nvPr>
            <p:ph idx="1"/>
          </p:nvPr>
        </p:nvSpPr>
        <p:spPr>
          <a:xfrm>
            <a:off x="229901" y="6521588"/>
            <a:ext cx="8703356" cy="336411"/>
          </a:xfrm>
        </p:spPr>
        <p:txBody>
          <a:bodyPr>
            <a:normAutofit fontScale="85000" lnSpcReduction="20000"/>
          </a:bodyPr>
          <a:lstStyle/>
          <a:p>
            <a:pPr algn="ctr">
              <a:buNone/>
            </a:pPr>
            <a:endParaRPr lang="en-US" dirty="0"/>
          </a:p>
        </p:txBody>
      </p:sp>
      <p:sp>
        <p:nvSpPr>
          <p:cNvPr id="5" name="Rectangle 4"/>
          <p:cNvSpPr/>
          <p:nvPr/>
        </p:nvSpPr>
        <p:spPr>
          <a:xfrm>
            <a:off x="3723225" y="1653256"/>
            <a:ext cx="1369122"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YES</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TextBox 5"/>
          <p:cNvSpPr txBox="1"/>
          <p:nvPr/>
        </p:nvSpPr>
        <p:spPr>
          <a:xfrm>
            <a:off x="229900" y="2207462"/>
            <a:ext cx="8703358" cy="830997"/>
          </a:xfrm>
          <a:prstGeom prst="rect">
            <a:avLst/>
          </a:prstGeom>
          <a:noFill/>
        </p:spPr>
        <p:txBody>
          <a:bodyPr wrap="square" rtlCol="0">
            <a:spAutoFit/>
          </a:bodyPr>
          <a:lstStyle/>
          <a:p>
            <a:pPr algn="ctr"/>
            <a:endParaRPr lang="en-US" sz="2400" b="1" dirty="0" smtClean="0"/>
          </a:p>
          <a:p>
            <a:pPr algn="ctr"/>
            <a:r>
              <a:rPr lang="en-US" sz="2400" b="1" dirty="0" smtClean="0">
                <a:solidFill>
                  <a:srgbClr val="935A0C"/>
                </a:solidFill>
              </a:rPr>
              <a:t>Open </a:t>
            </a:r>
            <a:r>
              <a:rPr lang="en-US" sz="2400" dirty="0" smtClean="0">
                <a:solidFill>
                  <a:srgbClr val="935A0C"/>
                </a:solidFill>
              </a:rPr>
              <a:t>vs. </a:t>
            </a:r>
            <a:r>
              <a:rPr lang="en-US" sz="2400" b="1" dirty="0" smtClean="0">
                <a:solidFill>
                  <a:srgbClr val="935A0C"/>
                </a:solidFill>
              </a:rPr>
              <a:t>Complete</a:t>
            </a:r>
          </a:p>
        </p:txBody>
      </p:sp>
      <p:sp>
        <p:nvSpPr>
          <p:cNvPr id="7" name="TextBox 6"/>
          <p:cNvSpPr txBox="1"/>
          <p:nvPr/>
        </p:nvSpPr>
        <p:spPr>
          <a:xfrm>
            <a:off x="229901" y="3255755"/>
            <a:ext cx="8703357" cy="1200328"/>
          </a:xfrm>
          <a:prstGeom prst="rect">
            <a:avLst/>
          </a:prstGeom>
          <a:noFill/>
        </p:spPr>
        <p:txBody>
          <a:bodyPr wrap="square" rtlCol="0">
            <a:spAutoFit/>
          </a:bodyPr>
          <a:lstStyle/>
          <a:p>
            <a:r>
              <a:rPr lang="en-US" sz="2400" dirty="0" smtClean="0"/>
              <a:t>An </a:t>
            </a:r>
            <a:r>
              <a:rPr lang="en-US" sz="2400" b="1" dirty="0" smtClean="0">
                <a:solidFill>
                  <a:schemeClr val="accent4"/>
                </a:solidFill>
              </a:rPr>
              <a:t>Open</a:t>
            </a:r>
            <a:r>
              <a:rPr lang="en-US" sz="2400" dirty="0" smtClean="0">
                <a:solidFill>
                  <a:schemeClr val="accent4"/>
                </a:solidFill>
              </a:rPr>
              <a:t> </a:t>
            </a:r>
            <a:r>
              <a:rPr lang="en-US" sz="2400" b="1" dirty="0" smtClean="0">
                <a:solidFill>
                  <a:schemeClr val="accent4"/>
                </a:solidFill>
              </a:rPr>
              <a:t>Thesis</a:t>
            </a:r>
            <a:r>
              <a:rPr lang="en-US" sz="2400" dirty="0" smtClean="0"/>
              <a:t> does not contain the body points.</a:t>
            </a:r>
          </a:p>
          <a:p>
            <a:r>
              <a:rPr lang="en-US" sz="2400" dirty="0" smtClean="0"/>
              <a:t>	i.e. Everyone should drive a hybrid car.</a:t>
            </a:r>
          </a:p>
          <a:p>
            <a:endParaRPr lang="en-US" sz="2400" dirty="0"/>
          </a:p>
        </p:txBody>
      </p:sp>
      <p:sp>
        <p:nvSpPr>
          <p:cNvPr id="8" name="TextBox 7"/>
          <p:cNvSpPr txBox="1"/>
          <p:nvPr/>
        </p:nvSpPr>
        <p:spPr>
          <a:xfrm>
            <a:off x="229900" y="4505641"/>
            <a:ext cx="8703357" cy="1938992"/>
          </a:xfrm>
          <a:prstGeom prst="rect">
            <a:avLst/>
          </a:prstGeom>
          <a:noFill/>
        </p:spPr>
        <p:txBody>
          <a:bodyPr wrap="square" rtlCol="0">
            <a:spAutoFit/>
          </a:bodyPr>
          <a:lstStyle/>
          <a:p>
            <a:r>
              <a:rPr lang="en-US" sz="2400" dirty="0" smtClean="0"/>
              <a:t>A </a:t>
            </a:r>
            <a:r>
              <a:rPr lang="en-US" sz="2400" b="1" dirty="0" smtClean="0">
                <a:solidFill>
                  <a:srgbClr val="C47810"/>
                </a:solidFill>
              </a:rPr>
              <a:t>Complete Thesis</a:t>
            </a:r>
            <a:r>
              <a:rPr lang="en-US" sz="2400" dirty="0" smtClean="0">
                <a:solidFill>
                  <a:srgbClr val="C47810"/>
                </a:solidFill>
              </a:rPr>
              <a:t> </a:t>
            </a:r>
            <a:r>
              <a:rPr lang="en-US" sz="2400" dirty="0" smtClean="0"/>
              <a:t>includes the body points.</a:t>
            </a:r>
          </a:p>
          <a:p>
            <a:endParaRPr lang="en-US" sz="2400" dirty="0" smtClean="0"/>
          </a:p>
          <a:p>
            <a:r>
              <a:rPr lang="en-US" sz="2400" dirty="0" smtClean="0"/>
              <a:t>	i.e. Everyone should drive a hybrid car because they pollute less, 	they get better mileage, and they help reduce gasoline costs.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accel="50000" decel="5000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accel="50000" decel="5000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accel="50000" decel="50000" fill="hold" grpId="0" nodeType="clickEffect" nodePh="1">
                                  <p:stCondLst>
                                    <p:cond delay="0"/>
                                  </p:stCondLst>
                                  <p:endCondLst>
                                    <p:cond evt="begin" delay="0">
                                      <p:tn val="32"/>
                                    </p:cond>
                                  </p:endCondLst>
                                  <p:childTnLst>
                                    <p:set>
                                      <p:cBhvr>
                                        <p:cTn id="33" dur="1" fill="hold">
                                          <p:stCondLst>
                                            <p:cond delay="0"/>
                                          </p:stCondLst>
                                        </p:cTn>
                                        <p:tgtEl>
                                          <p:spTgt spid="10">
                                            <p:txEl>
                                              <p:pRg st="0" end="0"/>
                                            </p:txEl>
                                          </p:spTgt>
                                        </p:tgtEl>
                                        <p:attrNameLst>
                                          <p:attrName>style.visibility</p:attrName>
                                        </p:attrNameLst>
                                      </p:cBhvr>
                                      <p:to>
                                        <p:strVal val="visible"/>
                                      </p:to>
                                    </p:set>
                                    <p:anim calcmode="lin" valueType="num">
                                      <p:cBhvr additive="base">
                                        <p:cTn id="34"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Your thesis is the foundation of your essay</a:t>
            </a:r>
            <a:endParaRPr lang="en-US" dirty="0">
              <a:solidFill>
                <a:schemeClr val="accent1"/>
              </a:solidFill>
            </a:endParaRPr>
          </a:p>
        </p:txBody>
      </p:sp>
      <p:sp>
        <p:nvSpPr>
          <p:cNvPr id="3" name="Content Placeholder 2"/>
          <p:cNvSpPr>
            <a:spLocks noGrp="1"/>
          </p:cNvSpPr>
          <p:nvPr>
            <p:ph idx="1"/>
          </p:nvPr>
        </p:nvSpPr>
        <p:spPr>
          <a:xfrm>
            <a:off x="914400" y="2409057"/>
            <a:ext cx="7313613" cy="3789980"/>
          </a:xfrm>
        </p:spPr>
        <p:txBody>
          <a:bodyPr>
            <a:normAutofit fontScale="92500"/>
          </a:bodyPr>
          <a:lstStyle/>
          <a:p>
            <a:r>
              <a:rPr lang="en-US" dirty="0" smtClean="0"/>
              <a:t>The entire essay attempts to prove that your thesis is correct.</a:t>
            </a:r>
          </a:p>
          <a:p>
            <a:r>
              <a:rPr lang="en-US" dirty="0" smtClean="0"/>
              <a:t>Constantly refer back to your thesis to make sure that your essay is staying on track</a:t>
            </a:r>
          </a:p>
          <a:p>
            <a:r>
              <a:rPr lang="en-US" dirty="0" smtClean="0"/>
              <a:t>If you used a </a:t>
            </a:r>
            <a:r>
              <a:rPr lang="en-US" b="1" dirty="0" smtClean="0"/>
              <a:t>Complete Thesis</a:t>
            </a:r>
            <a:r>
              <a:rPr lang="en-US" dirty="0" smtClean="0"/>
              <a:t>, each of your body paragraphs should cover one of the points mentioned in your thesis.</a:t>
            </a:r>
          </a:p>
          <a:p>
            <a:pPr lvl="1"/>
            <a:r>
              <a:rPr lang="en-US" dirty="0" smtClean="0"/>
              <a:t>Your body paragraphs should go in the same order as the points they cover were mentioned in the thesis.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solidFill>
                  <a:srgbClr val="626738"/>
                </a:solidFill>
              </a:rPr>
              <a:t>ESSAY AND THESIS</a:t>
            </a:r>
          </a:p>
        </p:txBody>
      </p:sp>
      <p:sp>
        <p:nvSpPr>
          <p:cNvPr id="16387" name="Content Placeholder 2"/>
          <p:cNvSpPr>
            <a:spLocks noGrp="1"/>
          </p:cNvSpPr>
          <p:nvPr>
            <p:ph sz="quarter" idx="1"/>
          </p:nvPr>
        </p:nvSpPr>
        <p:spPr>
          <a:xfrm>
            <a:off x="301625" y="1379832"/>
            <a:ext cx="8534400" cy="5478168"/>
          </a:xfrm>
        </p:spPr>
        <p:txBody>
          <a:bodyPr>
            <a:normAutofit fontScale="25000" lnSpcReduction="20000"/>
          </a:bodyPr>
          <a:lstStyle/>
          <a:p>
            <a:pPr>
              <a:lnSpc>
                <a:spcPct val="120000"/>
              </a:lnSpc>
              <a:spcBef>
                <a:spcPts val="0"/>
              </a:spcBef>
              <a:buNone/>
            </a:pPr>
            <a:r>
              <a:rPr lang="en-US" sz="8000" b="1" dirty="0" smtClean="0"/>
              <a:t>The word “essay” means “to try.” </a:t>
            </a:r>
            <a:r>
              <a:rPr lang="en-US" sz="8000" dirty="0" smtClean="0"/>
              <a:t>The term was first used during the Renaissance ( 16</a:t>
            </a:r>
            <a:r>
              <a:rPr lang="en-US" sz="8000" baseline="30000" dirty="0" smtClean="0"/>
              <a:t>th</a:t>
            </a:r>
            <a:r>
              <a:rPr lang="en-US" sz="8000" dirty="0" smtClean="0"/>
              <a:t> century) by </a:t>
            </a:r>
            <a:r>
              <a:rPr lang="en-US" sz="8000" dirty="0" smtClean="0">
                <a:solidFill>
                  <a:schemeClr val="accent4"/>
                </a:solidFill>
              </a:rPr>
              <a:t>Michel Montaigne </a:t>
            </a:r>
          </a:p>
          <a:p>
            <a:pPr>
              <a:buFont typeface="Wingdings 2" charset="2"/>
              <a:buNone/>
            </a:pPr>
            <a:r>
              <a:rPr lang="en-US" sz="8000" dirty="0" smtClean="0"/>
              <a:t>An </a:t>
            </a:r>
            <a:r>
              <a:rPr lang="en-US" sz="8000" b="1" dirty="0" smtClean="0"/>
              <a:t>essay</a:t>
            </a:r>
            <a:r>
              <a:rPr lang="en-US" sz="8000" dirty="0" smtClean="0"/>
              <a:t> is a piece of writing which is often written from an author's personal </a:t>
            </a:r>
            <a:r>
              <a:rPr lang="en-US" sz="8000" dirty="0" smtClean="0">
                <a:solidFill>
                  <a:srgbClr val="626738"/>
                </a:solidFill>
                <a:hlinkClick r:id="rId2"/>
              </a:rPr>
              <a:t>point of view</a:t>
            </a:r>
            <a:r>
              <a:rPr lang="en-US" sz="8000" dirty="0" smtClean="0">
                <a:solidFill>
                  <a:srgbClr val="626738"/>
                </a:solidFill>
              </a:rPr>
              <a:t>.</a:t>
            </a:r>
          </a:p>
          <a:p>
            <a:pPr>
              <a:buNone/>
            </a:pPr>
            <a:r>
              <a:rPr lang="en-US" sz="8000" b="1" dirty="0" smtClean="0">
                <a:solidFill>
                  <a:srgbClr val="626738"/>
                </a:solidFill>
              </a:rPr>
              <a:t>THE MAIN ESSAY TYPES ARE:</a:t>
            </a:r>
          </a:p>
          <a:p>
            <a:pPr>
              <a:buNone/>
            </a:pPr>
            <a:r>
              <a:rPr lang="en-US" sz="5600" dirty="0" smtClean="0"/>
              <a:t>Narrative ( to tell a story/incident)    </a:t>
            </a:r>
          </a:p>
          <a:p>
            <a:pPr>
              <a:buFont typeface="Wingdings 2" charset="2"/>
              <a:buNone/>
            </a:pPr>
            <a:r>
              <a:rPr lang="en-US" sz="5600" dirty="0" smtClean="0"/>
              <a:t> Expository (to explain or acquaint with something)</a:t>
            </a:r>
          </a:p>
          <a:p>
            <a:pPr>
              <a:buFont typeface="Wingdings 2" charset="2"/>
              <a:buNone/>
            </a:pPr>
            <a:r>
              <a:rPr lang="en-US" sz="5600" dirty="0" smtClean="0"/>
              <a:t> Exemplification (brings in many examples to support a choice/argument)</a:t>
            </a:r>
          </a:p>
          <a:p>
            <a:pPr>
              <a:buFont typeface="Wingdings 2" charset="2"/>
              <a:buNone/>
            </a:pPr>
            <a:r>
              <a:rPr lang="en-US" sz="5600" dirty="0" smtClean="0"/>
              <a:t> Cause and Effect </a:t>
            </a:r>
          </a:p>
          <a:p>
            <a:pPr>
              <a:buFont typeface="Wingdings 2" charset="2"/>
              <a:buNone/>
            </a:pPr>
            <a:r>
              <a:rPr lang="en-US" sz="5600" dirty="0" smtClean="0"/>
              <a:t> Descriptive</a:t>
            </a:r>
          </a:p>
          <a:p>
            <a:pPr>
              <a:buFont typeface="Wingdings 2" charset="2"/>
              <a:buNone/>
            </a:pPr>
            <a:r>
              <a:rPr lang="en-US" sz="5600" dirty="0" smtClean="0"/>
              <a:t> Definition</a:t>
            </a:r>
          </a:p>
          <a:p>
            <a:pPr>
              <a:buFont typeface="Wingdings 2" charset="2"/>
              <a:buNone/>
            </a:pPr>
            <a:r>
              <a:rPr lang="en-US" sz="5600" dirty="0" smtClean="0"/>
              <a:t> Compare and Contrast</a:t>
            </a:r>
          </a:p>
          <a:p>
            <a:pPr>
              <a:buFont typeface="Wingdings 2" charset="2"/>
              <a:buNone/>
            </a:pPr>
            <a:r>
              <a:rPr lang="en-US" sz="5600" dirty="0" smtClean="0"/>
              <a:t>Persuasive/ Argumentative (prove a point)</a:t>
            </a:r>
          </a:p>
          <a:p>
            <a:pPr>
              <a:buNone/>
            </a:pPr>
            <a:endParaRPr lang="en-US" sz="2400" dirty="0" smtClean="0">
              <a:solidFill>
                <a:srgbClr val="000090"/>
              </a:solidFill>
            </a:endParaRPr>
          </a:p>
          <a:p>
            <a:pPr>
              <a:buNone/>
            </a:pPr>
            <a:endParaRPr lang="en-US" sz="2400" dirty="0" smtClean="0">
              <a:solidFill>
                <a:srgbClr val="000090"/>
              </a:solidFill>
            </a:endParaRPr>
          </a:p>
          <a:p>
            <a:pPr>
              <a:buNone/>
            </a:pPr>
            <a:endParaRPr lang="en-US" dirty="0" smtClean="0">
              <a:solidFill>
                <a:srgbClr val="000090"/>
              </a:solidFill>
            </a:endParaRPr>
          </a:p>
          <a:p>
            <a:pPr>
              <a:buFont typeface="Wingdings 2" charset="2"/>
              <a:buNone/>
            </a:pPr>
            <a:endParaRPr lang="en-US" sz="2400" b="1" dirty="0" smtClean="0"/>
          </a:p>
          <a:p>
            <a:pPr>
              <a:buFont typeface="Wingdings 2" charset="2"/>
              <a:buNone/>
            </a:pPr>
            <a:endParaRPr lang="en-US" sz="2400" b="1" dirty="0" smtClean="0"/>
          </a:p>
          <a:p>
            <a:pPr>
              <a:buFont typeface="Wingdings 2" charset="2"/>
              <a:buNone/>
            </a:pPr>
            <a:endParaRPr lang="en-US" dirty="0" smtClean="0">
              <a:solidFill>
                <a:srgbClr val="660066"/>
              </a:solidFill>
            </a:endParaRPr>
          </a:p>
          <a:p>
            <a:pPr>
              <a:buFont typeface="Wingdings 2" charset="2"/>
              <a:buNone/>
            </a:pPr>
            <a:endParaRPr lang="en-US" sz="1000" dirty="0" smtClean="0"/>
          </a:p>
          <a:p>
            <a:pPr>
              <a:buFont typeface="Wingdings 2" charset="2"/>
              <a:buNone/>
            </a:pPr>
            <a:endParaRPr lang="en-US" dirty="0" smtClean="0"/>
          </a:p>
          <a:p>
            <a:pPr>
              <a:buFont typeface="Wingdings 2" charset="2"/>
              <a:buNone/>
            </a:pPr>
            <a:endParaRPr lang="en-US" dirty="0" smtClean="0"/>
          </a:p>
          <a:p>
            <a:pPr>
              <a:buFont typeface="Wingdings 2" charset="2"/>
              <a:buNone/>
            </a:pPr>
            <a:r>
              <a:rPr lang="en-US" dirty="0" smtClean="0"/>
              <a:t>    </a:t>
            </a:r>
          </a:p>
          <a:p>
            <a:pPr>
              <a:buFont typeface="Wingdings 2" charset="2"/>
              <a:buNone/>
            </a:pPr>
            <a:endParaRPr lang="en-US"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76937"/>
            <a:ext cx="7313613" cy="494662"/>
          </a:xfrm>
        </p:spPr>
        <p:txBody>
          <a:bodyPr/>
          <a:lstStyle/>
          <a:p>
            <a:r>
              <a:rPr lang="en-US" b="1" dirty="0" smtClean="0">
                <a:solidFill>
                  <a:schemeClr val="accent6">
                    <a:lumMod val="50000"/>
                  </a:schemeClr>
                </a:solidFill>
              </a:rPr>
              <a:t>Thesis statements depend on essay types</a:t>
            </a:r>
            <a:br>
              <a:rPr lang="en-US" b="1" dirty="0" smtClean="0">
                <a:solidFill>
                  <a:schemeClr val="accent6">
                    <a:lumMod val="50000"/>
                  </a:schemeClr>
                </a:solidFill>
              </a:rPr>
            </a:b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Narrative- Gives a one-sentence summary of a narrative essay.</a:t>
            </a:r>
          </a:p>
          <a:p>
            <a:r>
              <a:rPr lang="en-US" dirty="0" smtClean="0"/>
              <a:t>Expressive- Expresses a personal feeling about the topic.</a:t>
            </a:r>
          </a:p>
          <a:p>
            <a:r>
              <a:rPr lang="en-US" dirty="0" smtClean="0"/>
              <a:t>Informative- Gives an overview of the information in the essay.</a:t>
            </a:r>
          </a:p>
          <a:p>
            <a:r>
              <a:rPr lang="en-US" dirty="0" smtClean="0"/>
              <a:t>Argumentative- Argues a specific, debatable point.</a:t>
            </a:r>
          </a:p>
          <a:p>
            <a:r>
              <a:rPr lang="en-US" dirty="0" smtClean="0"/>
              <a:t>Exploratory- Makes a point, but does not argue that it is true.</a:t>
            </a:r>
          </a:p>
          <a:p>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1109520"/>
          </a:xfrm>
        </p:spPr>
        <p:txBody>
          <a:bodyPr/>
          <a:lstStyle/>
          <a:p>
            <a:r>
              <a:rPr lang="en-US" b="1" dirty="0" smtClean="0">
                <a:solidFill>
                  <a:schemeClr val="accent4"/>
                </a:solidFill>
              </a:rPr>
              <a:t>The ESSAY HAS A SPECIFIC STRUCTURE</a:t>
            </a:r>
            <a:endParaRPr lang="en-US" dirty="0"/>
          </a:p>
        </p:txBody>
      </p:sp>
      <p:sp>
        <p:nvSpPr>
          <p:cNvPr id="3" name="Content Placeholder 2"/>
          <p:cNvSpPr>
            <a:spLocks noGrp="1"/>
          </p:cNvSpPr>
          <p:nvPr>
            <p:ph idx="1"/>
          </p:nvPr>
        </p:nvSpPr>
        <p:spPr>
          <a:xfrm flipV="1">
            <a:off x="914401" y="6723183"/>
            <a:ext cx="6604392" cy="45719"/>
          </a:xfrm>
        </p:spPr>
        <p:txBody>
          <a:bodyPr>
            <a:normAutofit fontScale="25000" lnSpcReduction="20000"/>
          </a:bodyPr>
          <a:lstStyle/>
          <a:p>
            <a:endParaRPr lang="en-US" dirty="0"/>
          </a:p>
        </p:txBody>
      </p:sp>
      <p:sp>
        <p:nvSpPr>
          <p:cNvPr id="4" name="Rectangle 3"/>
          <p:cNvSpPr/>
          <p:nvPr/>
        </p:nvSpPr>
        <p:spPr>
          <a:xfrm>
            <a:off x="914401" y="1735136"/>
            <a:ext cx="5943600" cy="4339650"/>
          </a:xfrm>
          <a:prstGeom prst="rect">
            <a:avLst/>
          </a:prstGeom>
        </p:spPr>
        <p:txBody>
          <a:bodyPr wrap="square">
            <a:spAutoFit/>
          </a:bodyPr>
          <a:lstStyle/>
          <a:p>
            <a:pPr>
              <a:buNone/>
            </a:pPr>
            <a:endParaRPr lang="en-US" b="1" dirty="0" smtClean="0">
              <a:solidFill>
                <a:schemeClr val="accent4"/>
              </a:solidFill>
            </a:endParaRPr>
          </a:p>
          <a:p>
            <a:pPr>
              <a:buNone/>
            </a:pPr>
            <a:endParaRPr lang="en-US" b="1" dirty="0" smtClean="0">
              <a:solidFill>
                <a:schemeClr val="accent4"/>
              </a:solidFill>
            </a:endParaRPr>
          </a:p>
          <a:p>
            <a:pPr>
              <a:buNone/>
            </a:pPr>
            <a:r>
              <a:rPr lang="en-US" dirty="0" smtClean="0">
                <a:solidFill>
                  <a:srgbClr val="000090"/>
                </a:solidFill>
              </a:rPr>
              <a:t>       </a:t>
            </a:r>
            <a:r>
              <a:rPr lang="en-US" sz="2400" dirty="0" smtClean="0">
                <a:solidFill>
                  <a:srgbClr val="000090"/>
                </a:solidFill>
              </a:rPr>
              <a:t>INTRODUCTION</a:t>
            </a:r>
          </a:p>
          <a:p>
            <a:pPr>
              <a:buNone/>
            </a:pPr>
            <a:r>
              <a:rPr lang="en-US" sz="2400" dirty="0" smtClean="0">
                <a:solidFill>
                  <a:srgbClr val="000090"/>
                </a:solidFill>
              </a:rPr>
              <a:t>             Thesis</a:t>
            </a:r>
          </a:p>
          <a:p>
            <a:pPr>
              <a:buNone/>
            </a:pPr>
            <a:endParaRPr lang="en-US" sz="2400" dirty="0" smtClean="0">
              <a:solidFill>
                <a:srgbClr val="000090"/>
              </a:solidFill>
            </a:endParaRPr>
          </a:p>
          <a:p>
            <a:pPr>
              <a:buNone/>
            </a:pPr>
            <a:r>
              <a:rPr lang="en-US" sz="2400" dirty="0" smtClean="0">
                <a:solidFill>
                  <a:srgbClr val="000090"/>
                </a:solidFill>
              </a:rPr>
              <a:t>      BODY Paragraphs</a:t>
            </a:r>
          </a:p>
          <a:p>
            <a:pPr>
              <a:buNone/>
            </a:pPr>
            <a:r>
              <a:rPr lang="en-US" sz="2400" dirty="0" smtClean="0">
                <a:solidFill>
                  <a:srgbClr val="000090"/>
                </a:solidFill>
              </a:rPr>
              <a:t>                A    Main topic 1</a:t>
            </a:r>
          </a:p>
          <a:p>
            <a:pPr>
              <a:buNone/>
            </a:pPr>
            <a:r>
              <a:rPr lang="en-US" sz="2400" dirty="0" smtClean="0">
                <a:solidFill>
                  <a:srgbClr val="000090"/>
                </a:solidFill>
              </a:rPr>
              <a:t>                B    Main topic 2</a:t>
            </a:r>
          </a:p>
          <a:p>
            <a:pPr>
              <a:buNone/>
            </a:pPr>
            <a:r>
              <a:rPr lang="en-US" sz="2400" dirty="0" smtClean="0">
                <a:solidFill>
                  <a:srgbClr val="000090"/>
                </a:solidFill>
              </a:rPr>
              <a:t>                C    Main Topic 3</a:t>
            </a:r>
          </a:p>
          <a:p>
            <a:pPr>
              <a:buNone/>
            </a:pPr>
            <a:endParaRPr lang="en-US" sz="2400" dirty="0" smtClean="0">
              <a:solidFill>
                <a:srgbClr val="000090"/>
              </a:solidFill>
            </a:endParaRPr>
          </a:p>
          <a:p>
            <a:pPr>
              <a:buNone/>
            </a:pPr>
            <a:r>
              <a:rPr lang="en-US" sz="2400" dirty="0" smtClean="0">
                <a:solidFill>
                  <a:srgbClr val="000090"/>
                </a:solidFill>
              </a:rPr>
              <a:t>      CONCLUSION</a:t>
            </a:r>
          </a:p>
          <a:p>
            <a:pPr>
              <a:buNone/>
            </a:pPr>
            <a:r>
              <a:rPr lang="en-US" sz="2400" dirty="0" smtClean="0">
                <a:solidFill>
                  <a:srgbClr val="000090"/>
                </a:solidFill>
              </a:rPr>
              <a:t>             Restatement of Thesis</a:t>
            </a:r>
            <a:endParaRPr lang="en-US" sz="240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30" name="Picture 1" descr="http://static.ddmcdn.com/gif/how-to-draw-people-31.jpg"/>
          <p:cNvPicPr>
            <a:picLocks noChangeAspect="1" noChangeArrowheads="1"/>
          </p:cNvPicPr>
          <p:nvPr/>
        </p:nvPicPr>
        <p:blipFill>
          <a:blip r:embed="rId2"/>
          <a:srcRect/>
          <a:stretch>
            <a:fillRect/>
          </a:stretch>
        </p:blipFill>
        <p:spPr bwMode="auto">
          <a:xfrm>
            <a:off x="914400" y="1219200"/>
            <a:ext cx="3094038" cy="4727844"/>
          </a:xfrm>
          <a:prstGeom prst="rect">
            <a:avLst/>
          </a:prstGeom>
          <a:noFill/>
          <a:ln w="9525">
            <a:noFill/>
            <a:miter lim="800000"/>
            <a:headEnd/>
            <a:tailEnd/>
          </a:ln>
        </p:spPr>
      </p:pic>
      <p:sp>
        <p:nvSpPr>
          <p:cNvPr id="22531" name="Text Box 6"/>
          <p:cNvSpPr txBox="1">
            <a:spLocks noChangeArrowheads="1"/>
          </p:cNvSpPr>
          <p:nvPr/>
        </p:nvSpPr>
        <p:spPr bwMode="auto">
          <a:xfrm>
            <a:off x="2871788" y="2206625"/>
            <a:ext cx="3776662" cy="314325"/>
          </a:xfrm>
          <a:prstGeom prst="rect">
            <a:avLst/>
          </a:prstGeom>
          <a:solidFill>
            <a:srgbClr val="FFFFFF"/>
          </a:solidFill>
          <a:ln w="6350">
            <a:noFill/>
            <a:miter lim="800000"/>
            <a:headEnd/>
            <a:tailEnd/>
          </a:ln>
        </p:spPr>
        <p:txBody>
          <a:bodyPr>
            <a:prstTxWarp prst="textNoShape">
              <a:avLst/>
            </a:prstTxWarp>
          </a:bodyPr>
          <a:lstStyle/>
          <a:p>
            <a:r>
              <a:rPr lang="en-US" sz="1200" b="1">
                <a:solidFill>
                  <a:srgbClr val="C00000"/>
                </a:solidFill>
                <a:latin typeface="Cambria" charset="0"/>
                <a:ea typeface="Times New Roman" charset="0"/>
                <a:cs typeface="Times New Roman" charset="0"/>
              </a:rPr>
              <a:t> </a:t>
            </a:r>
            <a:r>
              <a:rPr lang="en-US" sz="1600" b="1">
                <a:solidFill>
                  <a:srgbClr val="008000"/>
                </a:solidFill>
                <a:latin typeface="Cambria" charset="0"/>
                <a:ea typeface="Times New Roman" charset="0"/>
                <a:cs typeface="Times New Roman" charset="0"/>
              </a:rPr>
              <a:t>THESIS</a:t>
            </a:r>
            <a:r>
              <a:rPr lang="en-US" sz="1200" b="1">
                <a:solidFill>
                  <a:srgbClr val="008000"/>
                </a:solidFill>
                <a:latin typeface="Cambria" charset="0"/>
                <a:ea typeface="Times New Roman" charset="0"/>
                <a:cs typeface="Times New Roman" charset="0"/>
              </a:rPr>
              <a:t> (</a:t>
            </a:r>
            <a:r>
              <a:rPr lang="en-US" sz="1400" b="1">
                <a:solidFill>
                  <a:srgbClr val="008000"/>
                </a:solidFill>
                <a:latin typeface="Cambria" charset="0"/>
                <a:ea typeface="Times New Roman" charset="0"/>
                <a:cs typeface="Times New Roman" charset="0"/>
              </a:rPr>
              <a:t>Argument + </a:t>
            </a:r>
            <a:r>
              <a:rPr lang="en-US" sz="1400" b="1">
                <a:latin typeface="Cambria" charset="0"/>
                <a:ea typeface="Times New Roman" charset="0"/>
                <a:cs typeface="Times New Roman" charset="0"/>
              </a:rPr>
              <a:t>A</a:t>
            </a:r>
            <a:r>
              <a:rPr lang="en-US" sz="1400" b="1">
                <a:solidFill>
                  <a:srgbClr val="008000"/>
                </a:solidFill>
                <a:latin typeface="Cambria" charset="0"/>
                <a:ea typeface="Times New Roman" charset="0"/>
                <a:cs typeface="Times New Roman" charset="0"/>
              </a:rPr>
              <a:t>, </a:t>
            </a:r>
            <a:r>
              <a:rPr lang="en-US" sz="1400" b="1">
                <a:solidFill>
                  <a:srgbClr val="000000"/>
                </a:solidFill>
                <a:latin typeface="Cambria" charset="0"/>
                <a:ea typeface="Times New Roman" charset="0"/>
                <a:cs typeface="Times New Roman" charset="0"/>
              </a:rPr>
              <a:t>B</a:t>
            </a:r>
            <a:r>
              <a:rPr lang="en-US" sz="1400" b="1">
                <a:solidFill>
                  <a:srgbClr val="008000"/>
                </a:solidFill>
                <a:latin typeface="Cambria" charset="0"/>
                <a:ea typeface="Times New Roman" charset="0"/>
                <a:cs typeface="Times New Roman" charset="0"/>
              </a:rPr>
              <a:t>, and </a:t>
            </a:r>
            <a:r>
              <a:rPr lang="en-US" sz="1400" b="1">
                <a:solidFill>
                  <a:srgbClr val="000000"/>
                </a:solidFill>
                <a:latin typeface="Cambria" charset="0"/>
                <a:ea typeface="Times New Roman" charset="0"/>
                <a:cs typeface="Times New Roman" charset="0"/>
              </a:rPr>
              <a:t>C </a:t>
            </a:r>
            <a:r>
              <a:rPr lang="en-US" sz="1400" b="1">
                <a:solidFill>
                  <a:srgbClr val="008000"/>
                </a:solidFill>
                <a:latin typeface="Cambria" charset="0"/>
                <a:ea typeface="Times New Roman" charset="0"/>
                <a:cs typeface="Times New Roman" charset="0"/>
              </a:rPr>
              <a:t>supports</a:t>
            </a:r>
            <a:r>
              <a:rPr lang="en-US" sz="1200" b="1">
                <a:solidFill>
                  <a:srgbClr val="008000"/>
                </a:solidFill>
                <a:latin typeface="Cambria" charset="0"/>
                <a:ea typeface="Times New Roman" charset="0"/>
                <a:cs typeface="Times New Roman" charset="0"/>
              </a:rPr>
              <a:t>)</a:t>
            </a:r>
          </a:p>
        </p:txBody>
      </p:sp>
      <p:cxnSp>
        <p:nvCxnSpPr>
          <p:cNvPr id="4" name="Straight Arrow Connector 3"/>
          <p:cNvCxnSpPr>
            <a:cxnSpLocks noChangeShapeType="1"/>
          </p:cNvCxnSpPr>
          <p:nvPr/>
        </p:nvCxnSpPr>
        <p:spPr bwMode="auto">
          <a:xfrm>
            <a:off x="2490788" y="2414588"/>
            <a:ext cx="457200" cy="1587"/>
          </a:xfrm>
          <a:prstGeom prst="straightConnector1">
            <a:avLst/>
          </a:prstGeom>
          <a:noFill/>
          <a:ln w="11429">
            <a:solidFill>
              <a:srgbClr val="3366FF"/>
            </a:solidFill>
            <a:prstDash val="sysDash"/>
            <a:round/>
            <a:headEnd type="arrow" w="med" len="med"/>
            <a:tailEnd type="arrow" w="med" len="med"/>
          </a:ln>
          <a:effectLst>
            <a:outerShdw blurRad="50800" dist="26940" dir="5400000" rotWithShape="0">
              <a:srgbClr val="000000">
                <a:alpha val="34998"/>
              </a:srgbClr>
            </a:outerShdw>
          </a:effectLst>
        </p:spPr>
      </p:cxnSp>
      <p:sp>
        <p:nvSpPr>
          <p:cNvPr id="22533" name="Text Box 7"/>
          <p:cNvSpPr txBox="1">
            <a:spLocks noChangeArrowheads="1"/>
          </p:cNvSpPr>
          <p:nvPr/>
        </p:nvSpPr>
        <p:spPr bwMode="auto">
          <a:xfrm>
            <a:off x="4300538" y="3282950"/>
            <a:ext cx="1187450" cy="363538"/>
          </a:xfrm>
          <a:prstGeom prst="rect">
            <a:avLst/>
          </a:prstGeom>
          <a:solidFill>
            <a:srgbClr val="FFFFFF"/>
          </a:solidFill>
          <a:ln w="6350">
            <a:noFill/>
            <a:miter lim="800000"/>
            <a:headEnd/>
            <a:tailEnd/>
          </a:ln>
        </p:spPr>
        <p:txBody>
          <a:bodyPr>
            <a:prstTxWarp prst="textNoShape">
              <a:avLst/>
            </a:prstTxWarp>
          </a:bodyPr>
          <a:lstStyle/>
          <a:p>
            <a:r>
              <a:rPr lang="en-US" sz="1200" b="1">
                <a:solidFill>
                  <a:srgbClr val="C00000"/>
                </a:solidFill>
                <a:latin typeface="Cambria" charset="0"/>
                <a:ea typeface="Times New Roman" charset="0"/>
                <a:cs typeface="Times New Roman" charset="0"/>
              </a:rPr>
              <a:t> </a:t>
            </a:r>
            <a:r>
              <a:rPr lang="en-US" sz="1600" b="1">
                <a:solidFill>
                  <a:srgbClr val="008000"/>
                </a:solidFill>
                <a:latin typeface="Cambria" charset="0"/>
                <a:ea typeface="Times New Roman" charset="0"/>
                <a:cs typeface="Times New Roman" charset="0"/>
              </a:rPr>
              <a:t>BODY</a:t>
            </a:r>
          </a:p>
        </p:txBody>
      </p:sp>
      <p:sp>
        <p:nvSpPr>
          <p:cNvPr id="22534" name="Text Box 2"/>
          <p:cNvSpPr txBox="1">
            <a:spLocks noChangeArrowheads="1"/>
          </p:cNvSpPr>
          <p:nvPr/>
        </p:nvSpPr>
        <p:spPr bwMode="auto">
          <a:xfrm>
            <a:off x="1884363" y="2835275"/>
            <a:ext cx="920750" cy="474663"/>
          </a:xfrm>
          <a:prstGeom prst="rect">
            <a:avLst/>
          </a:prstGeom>
          <a:solidFill>
            <a:srgbClr val="FFFFFF"/>
          </a:solidFill>
          <a:ln w="6350">
            <a:noFill/>
            <a:miter lim="800000"/>
            <a:headEnd/>
            <a:tailEnd/>
          </a:ln>
        </p:spPr>
        <p:txBody>
          <a:bodyPr>
            <a:prstTxWarp prst="textNoShape">
              <a:avLst/>
            </a:prstTxWarp>
          </a:bodyPr>
          <a:lstStyle/>
          <a:p>
            <a:r>
              <a:rPr lang="en-US" sz="2200" b="1">
                <a:latin typeface="Arial Black" charset="0"/>
                <a:ea typeface="Times New Roman" charset="0"/>
                <a:cs typeface="Times New Roman" charset="0"/>
              </a:rPr>
              <a:t>  A</a:t>
            </a:r>
          </a:p>
          <a:p>
            <a:endParaRPr lang="en-US" sz="1200">
              <a:latin typeface="Times New Roman" charset="0"/>
              <a:ea typeface="Times New Roman" charset="0"/>
              <a:cs typeface="Times New Roman" charset="0"/>
            </a:endParaRPr>
          </a:p>
        </p:txBody>
      </p:sp>
      <p:sp>
        <p:nvSpPr>
          <p:cNvPr id="22535" name="Text Box 3"/>
          <p:cNvSpPr txBox="1">
            <a:spLocks noChangeArrowheads="1"/>
          </p:cNvSpPr>
          <p:nvPr/>
        </p:nvSpPr>
        <p:spPr bwMode="auto">
          <a:xfrm>
            <a:off x="1943100" y="3657600"/>
            <a:ext cx="841375" cy="444500"/>
          </a:xfrm>
          <a:prstGeom prst="rect">
            <a:avLst/>
          </a:prstGeom>
          <a:solidFill>
            <a:srgbClr val="FFFFFF"/>
          </a:solidFill>
          <a:ln w="6350">
            <a:noFill/>
            <a:miter lim="800000"/>
            <a:headEnd/>
            <a:tailEnd/>
          </a:ln>
        </p:spPr>
        <p:txBody>
          <a:bodyPr>
            <a:prstTxWarp prst="textNoShape">
              <a:avLst/>
            </a:prstTxWarp>
          </a:bodyPr>
          <a:lstStyle/>
          <a:p>
            <a:r>
              <a:rPr lang="en-US" sz="2000">
                <a:latin typeface="Arial Black" charset="0"/>
                <a:ea typeface="Times New Roman" charset="0"/>
                <a:cs typeface="Times New Roman" charset="0"/>
              </a:rPr>
              <a:t> B</a:t>
            </a:r>
          </a:p>
        </p:txBody>
      </p:sp>
      <p:sp>
        <p:nvSpPr>
          <p:cNvPr id="22536" name="Text Box 4"/>
          <p:cNvSpPr txBox="1">
            <a:spLocks noChangeArrowheads="1"/>
          </p:cNvSpPr>
          <p:nvPr/>
        </p:nvSpPr>
        <p:spPr bwMode="auto">
          <a:xfrm>
            <a:off x="2147888" y="4495800"/>
            <a:ext cx="496887" cy="292100"/>
          </a:xfrm>
          <a:prstGeom prst="rect">
            <a:avLst/>
          </a:prstGeom>
          <a:solidFill>
            <a:srgbClr val="FFFFFF"/>
          </a:solidFill>
          <a:ln w="6350">
            <a:noFill/>
            <a:miter lim="800000"/>
            <a:headEnd/>
            <a:tailEnd/>
          </a:ln>
        </p:spPr>
        <p:txBody>
          <a:bodyPr>
            <a:prstTxWarp prst="textNoShape">
              <a:avLst/>
            </a:prstTxWarp>
          </a:bodyPr>
          <a:lstStyle/>
          <a:p>
            <a:r>
              <a:rPr lang="en-US" sz="2000" b="1">
                <a:latin typeface="Arial Black" charset="0"/>
                <a:ea typeface="Times New Roman" charset="0"/>
                <a:cs typeface="Times New Roman" charset="0"/>
              </a:rPr>
              <a:t>C</a:t>
            </a:r>
          </a:p>
        </p:txBody>
      </p:sp>
      <p:sp>
        <p:nvSpPr>
          <p:cNvPr id="22537" name="Text Box 5"/>
          <p:cNvSpPr txBox="1">
            <a:spLocks noChangeArrowheads="1"/>
          </p:cNvSpPr>
          <p:nvPr/>
        </p:nvSpPr>
        <p:spPr bwMode="auto">
          <a:xfrm>
            <a:off x="2871788" y="1714500"/>
            <a:ext cx="2043112" cy="228600"/>
          </a:xfrm>
          <a:prstGeom prst="rect">
            <a:avLst/>
          </a:prstGeom>
          <a:solidFill>
            <a:srgbClr val="FFFFFF"/>
          </a:solidFill>
          <a:ln w="6350">
            <a:noFill/>
            <a:miter lim="800000"/>
            <a:headEnd/>
            <a:tailEnd/>
          </a:ln>
        </p:spPr>
        <p:txBody>
          <a:bodyPr>
            <a:prstTxWarp prst="textNoShape">
              <a:avLst/>
            </a:prstTxWarp>
          </a:bodyPr>
          <a:lstStyle/>
          <a:p>
            <a:r>
              <a:rPr lang="en-US" sz="1200">
                <a:latin typeface="Cambria" charset="0"/>
                <a:ea typeface="Times New Roman" charset="0"/>
                <a:cs typeface="Times New Roman" charset="0"/>
              </a:rPr>
              <a:t>     </a:t>
            </a:r>
            <a:r>
              <a:rPr lang="en-US" sz="1200" b="1">
                <a:solidFill>
                  <a:srgbClr val="C00000"/>
                </a:solidFill>
                <a:latin typeface="Cambria" charset="0"/>
                <a:ea typeface="Times New Roman" charset="0"/>
                <a:cs typeface="Times New Roman" charset="0"/>
              </a:rPr>
              <a:t> </a:t>
            </a:r>
            <a:r>
              <a:rPr lang="en-US" sz="1600" b="1">
                <a:solidFill>
                  <a:srgbClr val="008000"/>
                </a:solidFill>
                <a:latin typeface="Cambria" charset="0"/>
                <a:ea typeface="Times New Roman" charset="0"/>
                <a:cs typeface="Times New Roman" charset="0"/>
              </a:rPr>
              <a:t>INTRODUCTION</a:t>
            </a:r>
            <a:endParaRPr lang="en-US" sz="1600" b="1">
              <a:solidFill>
                <a:srgbClr val="008000"/>
              </a:solidFill>
              <a:latin typeface="Times New Roman" charset="0"/>
              <a:ea typeface="Times New Roman" charset="0"/>
              <a:cs typeface="Times New Roman" charset="0"/>
            </a:endParaRPr>
          </a:p>
        </p:txBody>
      </p:sp>
      <p:cxnSp>
        <p:nvCxnSpPr>
          <p:cNvPr id="26" name="Straight Arrow Connector 25"/>
          <p:cNvCxnSpPr>
            <a:cxnSpLocks noChangeShapeType="1"/>
          </p:cNvCxnSpPr>
          <p:nvPr/>
        </p:nvCxnSpPr>
        <p:spPr bwMode="auto">
          <a:xfrm flipV="1">
            <a:off x="2462213" y="5662613"/>
            <a:ext cx="1593850" cy="139700"/>
          </a:xfrm>
          <a:prstGeom prst="straightConnector1">
            <a:avLst/>
          </a:prstGeom>
          <a:noFill/>
          <a:ln w="11429">
            <a:solidFill>
              <a:srgbClr val="3366FF"/>
            </a:solidFill>
            <a:prstDash val="sysDash"/>
            <a:round/>
            <a:headEnd type="arrow" w="med" len="med"/>
            <a:tailEnd type="arrow" w="med" len="med"/>
          </a:ln>
          <a:effectLst>
            <a:outerShdw blurRad="50800" dist="26940" dir="5400000" rotWithShape="0">
              <a:srgbClr val="000000">
                <a:alpha val="34998"/>
              </a:srgbClr>
            </a:outerShdw>
          </a:effectLst>
        </p:spPr>
      </p:cxnSp>
      <p:cxnSp>
        <p:nvCxnSpPr>
          <p:cNvPr id="29" name="Straight Arrow Connector 28"/>
          <p:cNvCxnSpPr>
            <a:cxnSpLocks noChangeShapeType="1"/>
          </p:cNvCxnSpPr>
          <p:nvPr/>
        </p:nvCxnSpPr>
        <p:spPr bwMode="auto">
          <a:xfrm>
            <a:off x="2517775" y="1943100"/>
            <a:ext cx="619125" cy="1588"/>
          </a:xfrm>
          <a:prstGeom prst="straightConnector1">
            <a:avLst/>
          </a:prstGeom>
          <a:noFill/>
          <a:ln w="11429">
            <a:solidFill>
              <a:srgbClr val="3366FF"/>
            </a:solidFill>
            <a:prstDash val="sysDash"/>
            <a:round/>
            <a:headEnd type="arrow" w="med" len="med"/>
            <a:tailEnd type="arrow" w="med" len="med"/>
          </a:ln>
          <a:effectLst>
            <a:outerShdw blurRad="50800" dist="26940" dir="5400000" rotWithShape="0">
              <a:srgbClr val="000000">
                <a:alpha val="34998"/>
              </a:srgbClr>
            </a:outerShdw>
          </a:effectLst>
        </p:spPr>
      </p:cxnSp>
      <p:sp>
        <p:nvSpPr>
          <p:cNvPr id="22540" name="Text Box 13"/>
          <p:cNvSpPr txBox="1">
            <a:spLocks noChangeArrowheads="1"/>
          </p:cNvSpPr>
          <p:nvPr/>
        </p:nvSpPr>
        <p:spPr bwMode="auto">
          <a:xfrm>
            <a:off x="4008438" y="5073650"/>
            <a:ext cx="1257300" cy="314325"/>
          </a:xfrm>
          <a:prstGeom prst="rect">
            <a:avLst/>
          </a:prstGeom>
          <a:solidFill>
            <a:srgbClr val="FFFFFF"/>
          </a:solidFill>
          <a:ln w="6350">
            <a:noFill/>
            <a:miter lim="800000"/>
            <a:headEnd/>
            <a:tailEnd/>
          </a:ln>
        </p:spPr>
        <p:txBody>
          <a:bodyPr>
            <a:prstTxWarp prst="textNoShape">
              <a:avLst/>
            </a:prstTxWarp>
          </a:bodyPr>
          <a:lstStyle/>
          <a:p>
            <a:endParaRPr lang="en-US" sz="1200" b="1">
              <a:solidFill>
                <a:srgbClr val="C00000"/>
              </a:solidFill>
              <a:latin typeface="Times New Roman" charset="0"/>
              <a:ea typeface="Times New Roman" charset="0"/>
              <a:cs typeface="Times New Roman" charset="0"/>
            </a:endParaRPr>
          </a:p>
        </p:txBody>
      </p:sp>
      <p:sp>
        <p:nvSpPr>
          <p:cNvPr id="22541" name="Text Box 13"/>
          <p:cNvSpPr txBox="1">
            <a:spLocks noChangeArrowheads="1"/>
          </p:cNvSpPr>
          <p:nvPr/>
        </p:nvSpPr>
        <p:spPr bwMode="auto">
          <a:xfrm>
            <a:off x="4173538" y="5459413"/>
            <a:ext cx="1722437" cy="342900"/>
          </a:xfrm>
          <a:prstGeom prst="rect">
            <a:avLst/>
          </a:prstGeom>
          <a:solidFill>
            <a:srgbClr val="FFFFFF"/>
          </a:solidFill>
          <a:ln w="6350">
            <a:noFill/>
            <a:miter lim="800000"/>
            <a:headEnd/>
            <a:tailEnd/>
          </a:ln>
        </p:spPr>
        <p:txBody>
          <a:bodyPr>
            <a:prstTxWarp prst="textNoShape">
              <a:avLst/>
            </a:prstTxWarp>
          </a:bodyPr>
          <a:lstStyle/>
          <a:p>
            <a:r>
              <a:rPr lang="en-US" sz="1600" b="1">
                <a:solidFill>
                  <a:srgbClr val="008000"/>
                </a:solidFill>
                <a:latin typeface="Cambria" charset="0"/>
                <a:ea typeface="Calibri" charset="0"/>
                <a:cs typeface="Calibri" charset="0"/>
              </a:rPr>
              <a:t>CONCLUSION</a:t>
            </a:r>
          </a:p>
        </p:txBody>
      </p:sp>
      <p:sp>
        <p:nvSpPr>
          <p:cNvPr id="22542" name="Text Box 24"/>
          <p:cNvSpPr txBox="1">
            <a:spLocks noChangeArrowheads="1"/>
          </p:cNvSpPr>
          <p:nvPr/>
        </p:nvSpPr>
        <p:spPr bwMode="auto">
          <a:xfrm>
            <a:off x="5070474" y="0"/>
            <a:ext cx="4073526" cy="1401084"/>
          </a:xfrm>
          <a:prstGeom prst="rect">
            <a:avLst/>
          </a:prstGeom>
          <a:solidFill>
            <a:srgbClr val="FFFFFF"/>
          </a:solidFill>
          <a:ln w="6350">
            <a:noFill/>
            <a:miter lim="800000"/>
            <a:headEnd/>
            <a:tailEnd/>
          </a:ln>
        </p:spPr>
        <p:txBody>
          <a:bodyPr>
            <a:prstTxWarp prst="textNoShape">
              <a:avLst/>
            </a:prstTxWarp>
          </a:bodyPr>
          <a:lstStyle/>
          <a:p>
            <a:pPr>
              <a:lnSpc>
                <a:spcPct val="150000"/>
              </a:lnSpc>
            </a:pPr>
            <a:r>
              <a:rPr lang="en-US" sz="2000" b="1" dirty="0">
                <a:solidFill>
                  <a:srgbClr val="0000FF"/>
                </a:solidFill>
                <a:latin typeface="BlairMdITC TT-Medium" charset="0"/>
                <a:ea typeface="Times New Roman" charset="0"/>
                <a:cs typeface="Times New Roman" charset="0"/>
              </a:rPr>
              <a:t>   </a:t>
            </a:r>
            <a:r>
              <a:rPr lang="en-US" sz="2800" b="1" dirty="0">
                <a:solidFill>
                  <a:srgbClr val="0000FF"/>
                </a:solidFill>
                <a:latin typeface="BlairMdITC TT-Medium" charset="0"/>
                <a:ea typeface="Times New Roman" charset="0"/>
                <a:cs typeface="Times New Roman" charset="0"/>
              </a:rPr>
              <a:t>ESSAY </a:t>
            </a:r>
            <a:r>
              <a:rPr lang="en-US" sz="2800" b="1" dirty="0" smtClean="0">
                <a:solidFill>
                  <a:srgbClr val="0000FF"/>
                </a:solidFill>
                <a:latin typeface="BlairMdITC TT-Medium" charset="0"/>
                <a:ea typeface="Times New Roman" charset="0"/>
                <a:cs typeface="Times New Roman" charset="0"/>
              </a:rPr>
              <a:t> </a:t>
            </a:r>
          </a:p>
          <a:p>
            <a:pPr>
              <a:lnSpc>
                <a:spcPct val="150000"/>
              </a:lnSpc>
            </a:pPr>
            <a:r>
              <a:rPr lang="en-US" sz="2800" b="1" dirty="0" smtClean="0">
                <a:solidFill>
                  <a:srgbClr val="0000FF"/>
                </a:solidFill>
                <a:latin typeface="BlairMdITC TT-Medium" charset="0"/>
                <a:ea typeface="Times New Roman" charset="0"/>
                <a:cs typeface="Times New Roman" charset="0"/>
              </a:rPr>
              <a:t>       STRUCTURE</a:t>
            </a:r>
            <a:endParaRPr lang="en-US" sz="2800" b="1" dirty="0">
              <a:solidFill>
                <a:srgbClr val="0000FF"/>
              </a:solidFill>
              <a:latin typeface="BlairMdITC TT-Medium" charset="0"/>
              <a:ea typeface="Times New Roman" charset="0"/>
              <a:cs typeface="Times New Roman" charset="0"/>
            </a:endParaRPr>
          </a:p>
          <a:p>
            <a:pPr>
              <a:lnSpc>
                <a:spcPct val="150000"/>
              </a:lnSpc>
            </a:pPr>
            <a:r>
              <a:rPr lang="en-US" sz="1600" b="1" dirty="0">
                <a:solidFill>
                  <a:srgbClr val="C00000"/>
                </a:solidFill>
                <a:latin typeface="Cambria" charset="0"/>
                <a:ea typeface="Times New Roman" charset="0"/>
                <a:cs typeface="Times New Roman" charset="0"/>
              </a:rPr>
              <a:t>                            </a:t>
            </a:r>
            <a:r>
              <a:rPr lang="en-US" sz="1600" b="1" dirty="0" smtClean="0">
                <a:solidFill>
                  <a:srgbClr val="C00000"/>
                </a:solidFill>
                <a:latin typeface="Cambria" charset="0"/>
                <a:ea typeface="Times New Roman" charset="0"/>
                <a:cs typeface="Times New Roman" charset="0"/>
              </a:rPr>
              <a:t> </a:t>
            </a:r>
            <a:endParaRPr lang="en-US" sz="1400" b="1" dirty="0">
              <a:solidFill>
                <a:srgbClr val="C00000"/>
              </a:solidFill>
              <a:latin typeface="Times New Roman" charset="0"/>
              <a:ea typeface="Times New Roman" charset="0"/>
              <a:cs typeface="Times New Roman" charset="0"/>
            </a:endParaRPr>
          </a:p>
        </p:txBody>
      </p:sp>
      <p:cxnSp>
        <p:nvCxnSpPr>
          <p:cNvPr id="50" name="Straight Arrow Connector 49"/>
          <p:cNvCxnSpPr>
            <a:cxnSpLocks noChangeShapeType="1"/>
          </p:cNvCxnSpPr>
          <p:nvPr/>
        </p:nvCxnSpPr>
        <p:spPr bwMode="auto">
          <a:xfrm rot="5400000">
            <a:off x="3434556" y="1550194"/>
            <a:ext cx="452438" cy="2393950"/>
          </a:xfrm>
          <a:prstGeom prst="straightConnector1">
            <a:avLst/>
          </a:prstGeom>
          <a:noFill/>
          <a:ln w="11429">
            <a:solidFill>
              <a:srgbClr val="FF0000"/>
            </a:solidFill>
            <a:prstDash val="sysDash"/>
            <a:round/>
            <a:headEnd type="arrow" w="med" len="med"/>
            <a:tailEnd type="arrow" w="med" len="med"/>
          </a:ln>
          <a:effectLst>
            <a:outerShdw blurRad="50800" dist="26940" dir="5400000" rotWithShape="0">
              <a:srgbClr val="000000">
                <a:alpha val="34998"/>
              </a:srgbClr>
            </a:outerShdw>
          </a:effectLst>
        </p:spPr>
      </p:cxnSp>
      <p:cxnSp>
        <p:nvCxnSpPr>
          <p:cNvPr id="61" name="Straight Arrow Connector 60"/>
          <p:cNvCxnSpPr>
            <a:cxnSpLocks noChangeShapeType="1"/>
          </p:cNvCxnSpPr>
          <p:nvPr/>
        </p:nvCxnSpPr>
        <p:spPr bwMode="auto">
          <a:xfrm rot="10800000" flipV="1">
            <a:off x="2463800" y="2520950"/>
            <a:ext cx="2606675" cy="1341438"/>
          </a:xfrm>
          <a:prstGeom prst="straightConnector1">
            <a:avLst/>
          </a:prstGeom>
          <a:noFill/>
          <a:ln w="11429">
            <a:solidFill>
              <a:srgbClr val="FF0000"/>
            </a:solidFill>
            <a:prstDash val="sysDash"/>
            <a:round/>
            <a:headEnd type="arrow" w="med" len="med"/>
            <a:tailEnd type="arrow" w="med" len="med"/>
          </a:ln>
          <a:effectLst>
            <a:outerShdw blurRad="50800" dist="26940" dir="5400000" rotWithShape="0">
              <a:srgbClr val="000000">
                <a:alpha val="34998"/>
              </a:srgbClr>
            </a:outerShdw>
          </a:effectLst>
        </p:spPr>
      </p:cxnSp>
      <p:cxnSp>
        <p:nvCxnSpPr>
          <p:cNvPr id="63" name="Straight Arrow Connector 62"/>
          <p:cNvCxnSpPr>
            <a:cxnSpLocks noChangeShapeType="1"/>
          </p:cNvCxnSpPr>
          <p:nvPr/>
        </p:nvCxnSpPr>
        <p:spPr bwMode="auto">
          <a:xfrm rot="10800000" flipV="1">
            <a:off x="2490788" y="2520950"/>
            <a:ext cx="3152775" cy="1974850"/>
          </a:xfrm>
          <a:prstGeom prst="straightConnector1">
            <a:avLst/>
          </a:prstGeom>
          <a:noFill/>
          <a:ln w="11429">
            <a:solidFill>
              <a:srgbClr val="FF0000"/>
            </a:solidFill>
            <a:prstDash val="sysDash"/>
            <a:round/>
            <a:headEnd type="arrow" w="med" len="med"/>
            <a:tailEnd type="arrow" w="med" len="med"/>
          </a:ln>
          <a:effectLst>
            <a:outerShdw blurRad="50800" dist="26940" dir="5400000" rotWithShape="0">
              <a:srgbClr val="000000">
                <a:alpha val="34998"/>
              </a:srgbClr>
            </a:outerShdw>
          </a:effectLst>
        </p:spPr>
      </p:cxnSp>
      <p:sp>
        <p:nvSpPr>
          <p:cNvPr id="22546" name="Straight Connector 9"/>
          <p:cNvSpPr>
            <a:spLocks noChangeShapeType="1"/>
          </p:cNvSpPr>
          <p:nvPr/>
        </p:nvSpPr>
        <p:spPr bwMode="auto">
          <a:xfrm flipV="1">
            <a:off x="2490788" y="3521075"/>
            <a:ext cx="1809750" cy="974725"/>
          </a:xfrm>
          <a:prstGeom prst="line">
            <a:avLst/>
          </a:prstGeom>
          <a:noFill/>
          <a:ln w="9525">
            <a:solidFill>
              <a:srgbClr val="4579B8"/>
            </a:solidFill>
            <a:round/>
            <a:headEnd/>
            <a:tailEnd/>
          </a:ln>
        </p:spPr>
        <p:txBody>
          <a:bodyPr>
            <a:prstTxWarp prst="textNoShape">
              <a:avLst/>
            </a:prstTxWarp>
          </a:bodyPr>
          <a:lstStyle/>
          <a:p>
            <a:endParaRPr lang="en-US"/>
          </a:p>
        </p:txBody>
      </p:sp>
      <p:sp>
        <p:nvSpPr>
          <p:cNvPr id="22547" name="Straight Connector 9"/>
          <p:cNvSpPr>
            <a:spLocks noChangeShapeType="1"/>
          </p:cNvSpPr>
          <p:nvPr/>
        </p:nvSpPr>
        <p:spPr bwMode="auto">
          <a:xfrm>
            <a:off x="2365375" y="2973388"/>
            <a:ext cx="1935163" cy="547687"/>
          </a:xfrm>
          <a:prstGeom prst="line">
            <a:avLst/>
          </a:prstGeom>
          <a:noFill/>
          <a:ln w="9525">
            <a:solidFill>
              <a:srgbClr val="4579B8"/>
            </a:solidFill>
            <a:round/>
            <a:headEnd/>
            <a:tailEnd/>
          </a:ln>
        </p:spPr>
        <p:txBody>
          <a:bodyPr>
            <a:prstTxWarp prst="textNoShape">
              <a:avLst/>
            </a:prstTxWarp>
          </a:bodyPr>
          <a:lstStyle/>
          <a:p>
            <a:endParaRPr lang="en-US"/>
          </a:p>
        </p:txBody>
      </p:sp>
      <p:sp>
        <p:nvSpPr>
          <p:cNvPr id="22548" name="Text Box 2"/>
          <p:cNvSpPr txBox="1">
            <a:spLocks noChangeArrowheads="1"/>
          </p:cNvSpPr>
          <p:nvPr/>
        </p:nvSpPr>
        <p:spPr bwMode="auto">
          <a:xfrm>
            <a:off x="1974850" y="4940300"/>
            <a:ext cx="744538" cy="322263"/>
          </a:xfrm>
          <a:prstGeom prst="rect">
            <a:avLst/>
          </a:prstGeom>
          <a:solidFill>
            <a:srgbClr val="FFFFFF"/>
          </a:solidFill>
          <a:ln w="6350">
            <a:noFill/>
            <a:miter lim="800000"/>
            <a:headEnd/>
            <a:tailEnd/>
          </a:ln>
        </p:spPr>
        <p:txBody>
          <a:bodyPr>
            <a:prstTxWarp prst="textNoShape">
              <a:avLst/>
            </a:prstTxWarp>
          </a:bodyPr>
          <a:lstStyle/>
          <a:p>
            <a:r>
              <a:rPr lang="en-US" sz="2200" b="1">
                <a:latin typeface="Arial Black" charset="0"/>
                <a:ea typeface="Times New Roman" charset="0"/>
                <a:cs typeface="Times New Roman" charset="0"/>
              </a:rPr>
              <a:t>   </a:t>
            </a:r>
          </a:p>
          <a:p>
            <a:endParaRPr lang="en-US" sz="1200">
              <a:latin typeface="Times New Roman" charset="0"/>
              <a:ea typeface="Times New Roman" charset="0"/>
              <a:cs typeface="Times New Roman" charset="0"/>
            </a:endParaRPr>
          </a:p>
        </p:txBody>
      </p:sp>
      <p:sp>
        <p:nvSpPr>
          <p:cNvPr id="21" name="Rectangle 20"/>
          <p:cNvSpPr/>
          <p:nvPr/>
        </p:nvSpPr>
        <p:spPr>
          <a:xfrm>
            <a:off x="1471506" y="322552"/>
            <a:ext cx="3100494" cy="484748"/>
          </a:xfrm>
          <a:prstGeom prst="rect">
            <a:avLst/>
          </a:prstGeom>
        </p:spPr>
        <p:txBody>
          <a:bodyPr wrap="square">
            <a:spAutoFit/>
          </a:bodyPr>
          <a:lstStyle/>
          <a:p>
            <a:pPr>
              <a:lnSpc>
                <a:spcPct val="150000"/>
              </a:lnSpc>
            </a:pPr>
            <a:r>
              <a:rPr lang="en-US" b="1" dirty="0" err="1" smtClean="0">
                <a:solidFill>
                  <a:srgbClr val="C00000"/>
                </a:solidFill>
                <a:latin typeface="Cambria" charset="0"/>
                <a:ea typeface="Times New Roman" charset="0"/>
                <a:cs typeface="Times New Roman" charset="0"/>
              </a:rPr>
              <a:t>K’s</a:t>
            </a:r>
            <a:r>
              <a:rPr lang="en-US" b="1" dirty="0" smtClean="0">
                <a:solidFill>
                  <a:srgbClr val="C00000"/>
                </a:solidFill>
                <a:latin typeface="Cambria" charset="0"/>
                <a:ea typeface="Times New Roman" charset="0"/>
                <a:cs typeface="Times New Roman" charset="0"/>
              </a:rPr>
              <a:t>  ESSAY MAN</a:t>
            </a:r>
            <a:endParaRPr lang="en-US" sz="1600" b="1" dirty="0">
              <a:solidFill>
                <a:srgbClr val="C00000"/>
              </a:solidFill>
              <a:latin typeface="Times New Roman" charset="0"/>
              <a:ea typeface="Times New Roman" charset="0"/>
              <a:cs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anim calcmode="lin" valueType="num">
                                      <p:cBhvr additive="base">
                                        <p:cTn id="25" dur="500" fill="hold"/>
                                        <p:tgtEl>
                                          <p:spTgt spid="50"/>
                                        </p:tgtEl>
                                        <p:attrNameLst>
                                          <p:attrName>ppt_x</p:attrName>
                                        </p:attrNameLst>
                                      </p:cBhvr>
                                      <p:tavLst>
                                        <p:tav tm="0">
                                          <p:val>
                                            <p:strVal val="#ppt_x"/>
                                          </p:val>
                                        </p:tav>
                                        <p:tav tm="100000">
                                          <p:val>
                                            <p:strVal val="#ppt_x"/>
                                          </p:val>
                                        </p:tav>
                                      </p:tavLst>
                                    </p:anim>
                                    <p:anim calcmode="lin" valueType="num">
                                      <p:cBhvr additive="base">
                                        <p:cTn id="26"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nodeType="clickEffect">
                                  <p:stCondLst>
                                    <p:cond delay="0"/>
                                  </p:stCondLst>
                                  <p:childTnLst>
                                    <p:set>
                                      <p:cBhvr>
                                        <p:cTn id="30" dur="1" fill="hold">
                                          <p:stCondLst>
                                            <p:cond delay="0"/>
                                          </p:stCondLst>
                                        </p:cTn>
                                        <p:tgtEl>
                                          <p:spTgt spid="61"/>
                                        </p:tgtEl>
                                        <p:attrNameLst>
                                          <p:attrName>style.visibility</p:attrName>
                                        </p:attrNameLst>
                                      </p:cBhvr>
                                      <p:to>
                                        <p:strVal val="visible"/>
                                      </p:to>
                                    </p:set>
                                    <p:anim calcmode="lin" valueType="num">
                                      <p:cBhvr additive="base">
                                        <p:cTn id="31" dur="500" fill="hold"/>
                                        <p:tgtEl>
                                          <p:spTgt spid="61"/>
                                        </p:tgtEl>
                                        <p:attrNameLst>
                                          <p:attrName>ppt_x</p:attrName>
                                        </p:attrNameLst>
                                      </p:cBhvr>
                                      <p:tavLst>
                                        <p:tav tm="0">
                                          <p:val>
                                            <p:strVal val="#ppt_x"/>
                                          </p:val>
                                        </p:tav>
                                        <p:tav tm="100000">
                                          <p:val>
                                            <p:strVal val="#ppt_x"/>
                                          </p:val>
                                        </p:tav>
                                      </p:tavLst>
                                    </p:anim>
                                    <p:anim calcmode="lin" valueType="num">
                                      <p:cBhvr additive="base">
                                        <p:cTn id="32"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additive="base">
                                        <p:cTn id="37" dur="500" fill="hold"/>
                                        <p:tgtEl>
                                          <p:spTgt spid="63"/>
                                        </p:tgtEl>
                                        <p:attrNameLst>
                                          <p:attrName>ppt_x</p:attrName>
                                        </p:attrNameLst>
                                      </p:cBhvr>
                                      <p:tavLst>
                                        <p:tav tm="0">
                                          <p:val>
                                            <p:strVal val="#ppt_x"/>
                                          </p:val>
                                        </p:tav>
                                        <p:tav tm="100000">
                                          <p:val>
                                            <p:strVal val="#ppt_x"/>
                                          </p:val>
                                        </p:tav>
                                      </p:tavLst>
                                    </p:anim>
                                    <p:anim calcmode="lin" valueType="num">
                                      <p:cBhvr additive="base">
                                        <p:cTn id="38"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718</TotalTime>
  <Words>1471</Words>
  <Application>Microsoft Macintosh PowerPoint</Application>
  <PresentationFormat>On-screen Show (4:3)</PresentationFormat>
  <Paragraphs>139</Paragraphs>
  <Slides>19</Slides>
  <Notes>1</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Inkwell</vt:lpstr>
      <vt:lpstr>Thesis  Statements</vt:lpstr>
      <vt:lpstr>A thesis statement is…</vt:lpstr>
      <vt:lpstr>What does a thesis statement do?</vt:lpstr>
      <vt:lpstr>Are there different types of thesis statements?</vt:lpstr>
      <vt:lpstr>Your thesis is the foundation of your essay</vt:lpstr>
      <vt:lpstr>ESSAY AND THESIS</vt:lpstr>
      <vt:lpstr>Thesis statements depend on essay types </vt:lpstr>
      <vt:lpstr>The ESSAY HAS A SPECIFIC STRUCTURE</vt:lpstr>
      <vt:lpstr>Slide 9</vt:lpstr>
      <vt:lpstr>PARTS OF ESSAY</vt:lpstr>
      <vt:lpstr>Slide 11</vt:lpstr>
      <vt:lpstr>THESIS   STATEMEMT</vt:lpstr>
      <vt:lpstr>What does a strong thesis statement look like?</vt:lpstr>
      <vt:lpstr>A Few Examples</vt:lpstr>
      <vt:lpstr>An introductory paragraph with a weak thesis</vt:lpstr>
      <vt:lpstr>A Simple Thesis Formula</vt:lpstr>
      <vt:lpstr>_x0016_Try it!    Prompts</vt:lpstr>
      <vt:lpstr>Try it!</vt:lpstr>
      <vt:lpstr>Slide 19</vt:lpstr>
    </vt:vector>
  </TitlesOfParts>
  <Company>lavc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writting Center Guest Account</dc:creator>
  <cp:lastModifiedBy>LAVC Writing Tutor</cp:lastModifiedBy>
  <cp:revision>39</cp:revision>
  <dcterms:created xsi:type="dcterms:W3CDTF">2013-10-21T20:53:01Z</dcterms:created>
  <dcterms:modified xsi:type="dcterms:W3CDTF">2013-10-21T21:01:41Z</dcterms:modified>
</cp:coreProperties>
</file>